
<file path=[Content_Types].xml><?xml version="1.0" encoding="utf-8"?>
<Types xmlns="http://schemas.openxmlformats.org/package/2006/content-types">
  <Default Extension="bin" ContentType="application/vnd.openxmlformats-officedocument.oleObject"/>
  <Default Extension="ico" ContentType="image/x-ico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media/image83.jpg" ContentType="image/png"/>
  <Override PartName="/ppt/media/image87.jpg" ContentType="image/png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media/image139.jpg" ContentType="image/png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5"/>
  </p:notesMasterIdLst>
  <p:sldIdLst>
    <p:sldId id="333" r:id="rId3"/>
    <p:sldId id="345" r:id="rId4"/>
    <p:sldId id="310" r:id="rId5"/>
    <p:sldId id="364" r:id="rId6"/>
    <p:sldId id="352" r:id="rId7"/>
    <p:sldId id="335" r:id="rId8"/>
    <p:sldId id="372" r:id="rId9"/>
    <p:sldId id="320" r:id="rId10"/>
    <p:sldId id="326" r:id="rId11"/>
    <p:sldId id="356" r:id="rId12"/>
    <p:sldId id="331" r:id="rId13"/>
    <p:sldId id="327" r:id="rId14"/>
    <p:sldId id="325" r:id="rId15"/>
    <p:sldId id="363" r:id="rId16"/>
    <p:sldId id="365" r:id="rId17"/>
    <p:sldId id="328" r:id="rId18"/>
    <p:sldId id="369" r:id="rId19"/>
    <p:sldId id="353" r:id="rId20"/>
    <p:sldId id="347" r:id="rId21"/>
    <p:sldId id="282" r:id="rId22"/>
    <p:sldId id="348" r:id="rId23"/>
    <p:sldId id="351" r:id="rId24"/>
    <p:sldId id="329" r:id="rId25"/>
    <p:sldId id="338" r:id="rId26"/>
    <p:sldId id="360" r:id="rId27"/>
    <p:sldId id="367" r:id="rId28"/>
    <p:sldId id="341" r:id="rId29"/>
    <p:sldId id="340" r:id="rId30"/>
    <p:sldId id="309" r:id="rId31"/>
    <p:sldId id="332" r:id="rId32"/>
    <p:sldId id="334" r:id="rId33"/>
    <p:sldId id="339" r:id="rId34"/>
    <p:sldId id="359" r:id="rId35"/>
    <p:sldId id="346" r:id="rId36"/>
    <p:sldId id="354" r:id="rId37"/>
    <p:sldId id="337" r:id="rId38"/>
    <p:sldId id="370" r:id="rId39"/>
    <p:sldId id="358" r:id="rId40"/>
    <p:sldId id="368" r:id="rId41"/>
    <p:sldId id="371" r:id="rId42"/>
    <p:sldId id="362" r:id="rId43"/>
    <p:sldId id="342" r:id="rId44"/>
    <p:sldId id="366" r:id="rId45"/>
    <p:sldId id="349" r:id="rId46"/>
    <p:sldId id="350" r:id="rId47"/>
    <p:sldId id="343" r:id="rId48"/>
    <p:sldId id="314" r:id="rId49"/>
    <p:sldId id="315" r:id="rId50"/>
    <p:sldId id="307" r:id="rId51"/>
    <p:sldId id="324" r:id="rId52"/>
    <p:sldId id="303" r:id="rId53"/>
    <p:sldId id="361" r:id="rId54"/>
    <p:sldId id="318" r:id="rId55"/>
    <p:sldId id="304" r:id="rId56"/>
    <p:sldId id="305" r:id="rId57"/>
    <p:sldId id="357" r:id="rId58"/>
    <p:sldId id="306" r:id="rId59"/>
    <p:sldId id="313" r:id="rId60"/>
    <p:sldId id="330" r:id="rId61"/>
    <p:sldId id="321" r:id="rId62"/>
    <p:sldId id="322" r:id="rId63"/>
    <p:sldId id="323" r:id="rId64"/>
  </p:sldIdLst>
  <p:sldSz cx="9144000" cy="5143500" type="screen16x9"/>
  <p:notesSz cx="6858000" cy="9144000"/>
  <p:custDataLst>
    <p:tags r:id="rId6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89"/>
    <a:srgbClr val="2DB2A4"/>
    <a:srgbClr val="F87A08"/>
    <a:srgbClr val="595959"/>
    <a:srgbClr val="E8EAE9"/>
    <a:srgbClr val="FCFCFC"/>
    <a:srgbClr val="CCD0D1"/>
    <a:srgbClr val="D7D9E1"/>
    <a:srgbClr val="D5D8E3"/>
    <a:srgbClr val="DAD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78523" autoAdjust="0"/>
  </p:normalViewPr>
  <p:slideViewPr>
    <p:cSldViewPr>
      <p:cViewPr varScale="1">
        <p:scale>
          <a:sx n="104" d="100"/>
          <a:sy n="104" d="100"/>
        </p:scale>
        <p:origin x="1464" y="-9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  <a:t>2024/1/26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stcomputing.com.cn/cn/index.php/product/appliance/125-trustgate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market.ksyun.com/#/detail?id=K7mRg" TargetMode="External"/><Relationship Id="rId3" Type="http://schemas.openxmlformats.org/officeDocument/2006/relationships/hyperlink" Target="https://market.aliyun.com/products/56812015/cmjj034510.html" TargetMode="External"/><Relationship Id="rId7" Type="http://schemas.openxmlformats.org/officeDocument/2006/relationships/hyperlink" Target="https://marketplace.huaweicloud.com/product/00301-445352-0--0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market.cloud.tencent.com/products/15210" TargetMode="External"/><Relationship Id="rId5" Type="http://schemas.openxmlformats.org/officeDocument/2006/relationships/hyperlink" Target="https://market.cloud.tencent.com/products/23677" TargetMode="External"/><Relationship Id="rId10" Type="http://schemas.openxmlformats.org/officeDocument/2006/relationships/hyperlink" Target="https://aws.amazon.com/marketplace/pp/B08LVY1BY9" TargetMode="External"/><Relationship Id="rId4" Type="http://schemas.openxmlformats.org/officeDocument/2006/relationships/hyperlink" Target="https://market.aliyun.com/products/56812015/cmjj033298.html" TargetMode="External"/><Relationship Id="rId9" Type="http://schemas.openxmlformats.org/officeDocument/2006/relationships/hyperlink" Target="https://market.ksyun.com/#/detail?id=112380" TargetMode="Externa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3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配合最新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Windows Subsystem for Linux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（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WSL2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）可以将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Windows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打造成专业的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Linux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服务器。</a:t>
            </a:r>
            <a:endParaRPr lang="en-US" altLang="zh-CN" b="0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Helvetica Neue"/>
              </a:rPr>
              <a:t>具体到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Helvetica Neue"/>
              </a:rPr>
              <a:t>VPN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Helvetica Neue"/>
              </a:rPr>
              <a:t>系统，中神通大地云控类似微软整套的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Helvetica Neue"/>
              </a:rPr>
              <a:t>Always On VPN/Direct Access VPN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Helvetica Neue"/>
              </a:rPr>
              <a:t>及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Helvetica Neue"/>
              </a:rPr>
              <a:t>Microsoft Endpoint Manager/Microsoft  Intune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Helvetica Neue"/>
              </a:rPr>
              <a:t>系统 ，但不需要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Helvetica Neue"/>
              </a:rPr>
              <a:t>PowerShell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Helvetica Neue"/>
              </a:rPr>
              <a:t>命令行工具及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Helvetica Neue"/>
              </a:rPr>
              <a:t>XML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Helvetica Neue"/>
              </a:rPr>
              <a:t>文件，全部图形化管理。或者类似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Helvetica Neue"/>
              </a:rPr>
              <a:t>OpenVPN Access Server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Helvetica Neue"/>
              </a:rPr>
              <a:t>，以及各种硬件、云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Helvetica Neue"/>
              </a:rPr>
              <a:t>VPN/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Helvetica Neue"/>
              </a:rPr>
              <a:t>SDWAN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Helvetica Neue"/>
              </a:rPr>
              <a:t>/SASE/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Helvetica Neue"/>
              </a:rPr>
              <a:t>零信任网关系统的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Helvetica Neue"/>
              </a:rPr>
              <a:t>GUI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Helvetica Neue"/>
              </a:rPr>
              <a:t>管理软件。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938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中神通大地</a:t>
            </a:r>
            <a:r>
              <a:rPr lang="en-US" altLang="zh-CN" sz="12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EDR&amp;DNS&amp;URL&amp;VPN</a:t>
            </a:r>
            <a:r>
              <a:rPr lang="zh-CN" altLang="en-US" sz="12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云控管系统</a:t>
            </a:r>
            <a:r>
              <a:rPr lang="zh-CN" altLang="en-US" dirty="0"/>
              <a:t>不局限于云市场的</a:t>
            </a:r>
            <a:r>
              <a:rPr lang="en-US" altLang="zh-CN" dirty="0"/>
              <a:t>OS</a:t>
            </a:r>
            <a:r>
              <a:rPr lang="zh-CN" altLang="en-US" dirty="0"/>
              <a:t>中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537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传统</a:t>
            </a:r>
            <a:r>
              <a:rPr lang="en-US" altLang="zh-CN" dirty="0"/>
              <a:t>/</a:t>
            </a:r>
            <a:r>
              <a:rPr lang="zh-CN" altLang="en-US" dirty="0"/>
              <a:t>云</a:t>
            </a:r>
            <a:r>
              <a:rPr lang="en-US" altLang="zh-CN" dirty="0"/>
              <a:t>VPN</a:t>
            </a:r>
            <a:r>
              <a:rPr lang="zh-CN" altLang="en-US" dirty="0"/>
              <a:t>、</a:t>
            </a:r>
            <a:r>
              <a:rPr lang="en-US" altLang="zh-CN" dirty="0"/>
              <a:t>WEB</a:t>
            </a:r>
            <a:r>
              <a:rPr lang="zh-CN" altLang="en-US" dirty="0"/>
              <a:t>服务器及内网穿透都是单向接入，大地云控的接入</a:t>
            </a:r>
            <a:r>
              <a:rPr lang="en-US" altLang="zh-CN" dirty="0"/>
              <a:t>access</a:t>
            </a:r>
            <a:r>
              <a:rPr lang="zh-CN" altLang="en-US" dirty="0"/>
              <a:t>是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客户端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服务器</a:t>
            </a:r>
            <a:r>
              <a:rPr lang="zh-CN" altLang="en-US" dirty="0"/>
              <a:t>双向的，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IPV4&amp;IPv6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双栈的，</a:t>
            </a:r>
            <a:r>
              <a:rPr lang="zh-CN" altLang="en-US" dirty="0"/>
              <a:t>综合运用可以起到四通八达的效果</a:t>
            </a:r>
            <a:endParaRPr lang="en-US" altLang="zh-CN" dirty="0"/>
          </a:p>
          <a:p>
            <a:r>
              <a:rPr lang="zh-CN" altLang="en-US" dirty="0"/>
              <a:t>客户端应用场景详见</a:t>
            </a:r>
            <a:r>
              <a:rPr lang="en-US" altLang="zh-CN" dirty="0"/>
              <a:t>《</a:t>
            </a:r>
            <a:r>
              <a:rPr lang="zh-CN" altLang="en-US" dirty="0"/>
              <a:t>中神通大地</a:t>
            </a:r>
            <a:r>
              <a:rPr lang="en-US" altLang="zh-CN" dirty="0" err="1"/>
              <a:t>EDR&amp;DNS&amp;URL&amp;VPN</a:t>
            </a:r>
            <a:r>
              <a:rPr lang="zh-CN" altLang="en-US" dirty="0"/>
              <a:t>云控管系统</a:t>
            </a:r>
            <a:r>
              <a:rPr lang="en-US" altLang="zh-CN" dirty="0"/>
              <a:t>-</a:t>
            </a:r>
            <a:r>
              <a:rPr lang="zh-CN" altLang="en-US" dirty="0"/>
              <a:t>介绍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170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131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例子对应的产品类型：软件定义边界</a:t>
            </a:r>
            <a:r>
              <a:rPr lang="en-US" altLang="zh-CN" dirty="0"/>
              <a:t>SDP</a:t>
            </a:r>
            <a:r>
              <a:rPr lang="zh-CN" altLang="en-US" dirty="0"/>
              <a:t>、云</a:t>
            </a:r>
            <a:r>
              <a:rPr lang="en-US" altLang="zh-CN" dirty="0"/>
              <a:t>VPN</a:t>
            </a:r>
            <a:r>
              <a:rPr lang="zh-CN" altLang="en-US" dirty="0"/>
              <a:t>、</a:t>
            </a:r>
            <a:r>
              <a:rPr lang="en-US" altLang="zh-CN" dirty="0"/>
              <a:t>VPN</a:t>
            </a:r>
            <a:r>
              <a:rPr lang="zh-CN" altLang="en-US" dirty="0"/>
              <a:t>硬件安全网关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原本为出差员工搭建的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VPN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连接通道 为境外窃密打开方便之门</a:t>
            </a:r>
            <a:endParaRPr lang="zh-CN" altLang="en-US" dirty="0"/>
          </a:p>
          <a:p>
            <a:r>
              <a:rPr lang="en-US" altLang="zh-CN" dirty="0"/>
              <a:t>https://mp.weixin.qq.com/s?src=11&amp;timestamp=1543542401&amp;ver=1275&amp;signature=PV6mPkBbWWb9KpTp3S4EVvwB0VC7sgYOJwyf6W4UIBia5XVe2wgVAq0v1hrdttvc0gIf-FtMflG4OEFijxMD1nKR*H6Jzv7SkR*XM8GGmLzwacn9BymvKe0--dD22I-1&amp;new=1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720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353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例子对应的产品类型：Linux Self-Hosting、云</a:t>
            </a:r>
            <a:r>
              <a:rPr lang="en-US" altLang="zh-CN" dirty="0"/>
              <a:t>DNS</a:t>
            </a:r>
            <a:r>
              <a:rPr lang="zh-CN" altLang="en-US" dirty="0"/>
              <a:t>、云</a:t>
            </a:r>
            <a:r>
              <a:rPr lang="en-US" altLang="zh-CN" dirty="0"/>
              <a:t>VPN</a:t>
            </a:r>
            <a:r>
              <a:rPr lang="zh-CN" altLang="en-US" dirty="0"/>
              <a:t>、</a:t>
            </a:r>
            <a:r>
              <a:rPr lang="zh-CN" altLang="en-US" sz="12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虚拟主机</a:t>
            </a:r>
            <a:r>
              <a:rPr lang="en-US" altLang="zh-CN" sz="12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反代</a:t>
            </a:r>
            <a:r>
              <a:rPr lang="en-US" altLang="zh-CN" sz="12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短网址服务器软件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、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SD-WAN</a:t>
            </a:r>
            <a:endParaRPr lang="zh-CN" altLang="en-US" dirty="0"/>
          </a:p>
          <a:p>
            <a:r>
              <a:rPr lang="zh-CN" altLang="en-US" dirty="0"/>
              <a:t>详见</a:t>
            </a:r>
            <a:r>
              <a:rPr lang="en-US" altLang="zh-CN" dirty="0"/>
              <a:t>《</a:t>
            </a:r>
            <a:r>
              <a:rPr lang="zh-CN" altLang="en-US" dirty="0"/>
              <a:t>中神通大地</a:t>
            </a:r>
            <a:r>
              <a:rPr lang="en-US" altLang="zh-CN" dirty="0" err="1"/>
              <a:t>EDR&amp;DNS&amp;URL&amp;VPN</a:t>
            </a:r>
            <a:r>
              <a:rPr lang="zh-CN" altLang="en-US" dirty="0"/>
              <a:t>云控管系统</a:t>
            </a:r>
            <a:r>
              <a:rPr lang="en-US" altLang="zh-CN" dirty="0"/>
              <a:t>-</a:t>
            </a:r>
            <a:r>
              <a:rPr lang="zh-CN" altLang="en-US" dirty="0"/>
              <a:t>介绍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025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78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任何通过真实域名访问的，需要用户注册、在线支付的服务都</a:t>
            </a:r>
            <a:r>
              <a:rPr lang="zh-CN" altLang="en-US"/>
              <a:t>不可靠，而且最后</a:t>
            </a:r>
            <a:r>
              <a:rPr lang="zh-CN" altLang="en-US" dirty="0"/>
              <a:t>一个出口属于自己才是最安全的</a:t>
            </a:r>
            <a:r>
              <a:rPr lang="zh-CN" altLang="en-US"/>
              <a:t>服务。公众版不能跨国使用。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499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10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具体到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VPN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系统，中神通大地云控类似微软整套的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Always On VPN/Direct Access VPN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系统，但不需要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PowerShell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命令行工具及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XML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文件，全部图形化管理。</a:t>
            </a:r>
            <a:r>
              <a:rPr lang="zh-CN" altLang="zh-CN" dirty="0">
                <a:effectLst/>
              </a:rPr>
              <a:t> 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https://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docs.microsoft.com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en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-us/windows-server/remote/remote-access/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vpn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/always-on-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vpn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/deploy/always-on-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vpn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-deploy-deployment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101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例子对应的产品类型：Linux Self-Hosting、上网行为管理、云</a:t>
            </a:r>
            <a:r>
              <a:rPr lang="en-US" altLang="zh-CN" dirty="0"/>
              <a:t>DNS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详见</a:t>
            </a:r>
            <a:r>
              <a:rPr lang="en-US" altLang="zh-CN" dirty="0"/>
              <a:t>《</a:t>
            </a:r>
            <a:r>
              <a:rPr lang="zh-CN" altLang="en-US" dirty="0"/>
              <a:t>中神通大地</a:t>
            </a:r>
            <a:r>
              <a:rPr lang="en-US" altLang="zh-CN" dirty="0" err="1"/>
              <a:t>EDR&amp;DNS&amp;URL&amp;VPN</a:t>
            </a:r>
            <a:r>
              <a:rPr lang="zh-CN" altLang="en-US" dirty="0"/>
              <a:t>云控管系统</a:t>
            </a:r>
            <a:r>
              <a:rPr lang="en-US" altLang="zh-CN" dirty="0"/>
              <a:t>-</a:t>
            </a:r>
            <a:r>
              <a:rPr lang="zh-CN" altLang="en-US" dirty="0"/>
              <a:t>介绍</a:t>
            </a:r>
            <a:r>
              <a:rPr lang="en-US" altLang="zh-CN" dirty="0"/>
              <a:t>》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096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234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详见</a:t>
            </a:r>
            <a:r>
              <a:rPr lang="en-US" altLang="zh-CN" dirty="0"/>
              <a:t>《</a:t>
            </a:r>
            <a:r>
              <a:rPr lang="zh-CN" altLang="en-US" dirty="0"/>
              <a:t>大地云控系统的流量统计、控制、计费、运营功能介绍</a:t>
            </a:r>
            <a:r>
              <a:rPr lang="en-US" altLang="zh-CN" dirty="0"/>
              <a:t>》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339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网络存储偏向于文件交换，一般设在公网，方便接入各种网络（</a:t>
            </a:r>
            <a:r>
              <a:rPr lang="en-US" altLang="zh-CN" dirty="0" err="1"/>
              <a:t>IPV4</a:t>
            </a:r>
            <a:r>
              <a:rPr lang="zh-CN" altLang="en-US" dirty="0"/>
              <a:t>、</a:t>
            </a:r>
            <a:r>
              <a:rPr lang="en-US" altLang="zh-CN" dirty="0"/>
              <a:t>IPv6</a:t>
            </a:r>
            <a:r>
              <a:rPr lang="zh-CN" altLang="en-US" dirty="0"/>
              <a:t>、</a:t>
            </a:r>
            <a:r>
              <a:rPr lang="en-US" altLang="zh-CN" dirty="0"/>
              <a:t>VPN</a:t>
            </a:r>
            <a:r>
              <a:rPr lang="zh-CN" altLang="en-US" dirty="0"/>
              <a:t>），不是永久存储，一般本地都有备份。</a:t>
            </a:r>
            <a:endParaRPr lang="en-US" altLang="zh-CN" dirty="0"/>
          </a:p>
          <a:p>
            <a:r>
              <a:rPr lang="zh-CN" altLang="en-US" dirty="0"/>
              <a:t>例子对应的产品类型：Linux Self-Hosting、云存储、云</a:t>
            </a:r>
            <a:r>
              <a:rPr lang="en-US" altLang="zh-CN" dirty="0"/>
              <a:t>DNS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详见</a:t>
            </a:r>
            <a:r>
              <a:rPr lang="en-US" altLang="zh-CN" dirty="0"/>
              <a:t>《</a:t>
            </a:r>
            <a:r>
              <a:rPr lang="zh-CN" altLang="en-US" dirty="0"/>
              <a:t>中神通大地</a:t>
            </a:r>
            <a:r>
              <a:rPr lang="en-US" altLang="zh-CN" dirty="0" err="1"/>
              <a:t>EDR&amp;DNS&amp;URL&amp;VPN</a:t>
            </a:r>
            <a:r>
              <a:rPr lang="zh-CN" altLang="en-US" dirty="0"/>
              <a:t>云控管系统</a:t>
            </a:r>
            <a:r>
              <a:rPr lang="en-US" altLang="zh-CN" dirty="0"/>
              <a:t>-</a:t>
            </a:r>
            <a:r>
              <a:rPr lang="zh-CN" altLang="en-US" dirty="0"/>
              <a:t>介绍</a:t>
            </a:r>
            <a:r>
              <a:rPr lang="en-US" altLang="zh-CN" dirty="0"/>
              <a:t>》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136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391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082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自建权威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DNS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解析功能，类似各大公有云及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Cloudflare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dirty="0" err="1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DNSPod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dirty="0" err="1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geoscaling.com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3322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等提供的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DNS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dirty="0" err="1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DDNS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解析管理服务。</a:t>
            </a:r>
            <a:endParaRPr lang="en-US" altLang="zh-CN" sz="18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智能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DNS</a:t>
            </a:r>
            <a:r>
              <a:rPr lang="zh-CN" altLang="en-US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应用场景：</a:t>
            </a:r>
            <a:endParaRPr lang="en-US" altLang="zh-CN" sz="18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应用场景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：对外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WEB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服务器放在内网（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DNAT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或双线连接），外网用户、内网用户需要分别访问外网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IP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和内网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IP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才能正确的访问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WEB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服务器</a:t>
            </a:r>
          </a:p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应用场景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：同一域名的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WEB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服务器分布在多个物理地点，接入不同的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ISP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，需要针对不同的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ISP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用户解析为距离用户最近的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IP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地址（类似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CDN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；国外用户访问</a:t>
            </a:r>
            <a:r>
              <a:rPr lang="en-US" altLang="zh-CN" sz="1800" dirty="0" err="1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CloudFlare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CDN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，国内用户访问原始网站（</a:t>
            </a:r>
            <a:r>
              <a:rPr lang="en-US" altLang="zh-CN" sz="1800" dirty="0" err="1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CloudFlare</a:t>
            </a:r>
            <a:r>
              <a:rPr lang="zh-CN" altLang="zh-CN" sz="180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国内访问不理想）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应用场景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：互联网接入商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ISP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针对主流视频网站做了本地视频缓存服务，还需要针对本网络用户将主流视频网站的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IP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地址解析为本地视频缓存服务器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IP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地址</a:t>
            </a:r>
          </a:p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应用场景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：对外服务只针对部分用户，或者需要屏蔽部分用户，他人即使知道了域名也无法访问该服务，实现私人定制功能</a:t>
            </a:r>
          </a:p>
          <a:p>
            <a:endParaRPr lang="en-US" altLang="zh-CN" sz="18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223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252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216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短链接，短</a:t>
            </a:r>
            <a:r>
              <a:rPr lang="en-US" altLang="zh-CN" dirty="0"/>
              <a:t>URL</a:t>
            </a:r>
            <a:r>
              <a:rPr lang="zh-CN" altLang="en-US" dirty="0"/>
              <a:t>，知识分享，知识收费，随手贴，</a:t>
            </a:r>
            <a:r>
              <a:rPr lang="en-US" altLang="zh-CN" dirty="0"/>
              <a:t>Twitter</a:t>
            </a:r>
            <a:r>
              <a:rPr lang="zh-CN" altLang="en-US" dirty="0"/>
              <a:t>，</a:t>
            </a:r>
            <a:r>
              <a:rPr lang="en-US" altLang="zh-CN" dirty="0"/>
              <a:t>Markdown</a:t>
            </a:r>
            <a:r>
              <a:rPr lang="zh-CN" altLang="en-US" dirty="0"/>
              <a:t>，</a:t>
            </a:r>
            <a:r>
              <a:rPr lang="en-US" altLang="zh-CN" dirty="0"/>
              <a:t>SEO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67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大地云控 互联互通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TrustComputing</a:t>
            </a:r>
            <a:r>
              <a:rPr lang="en-US" altLang="zh-CN" dirty="0"/>
              <a:t> </a:t>
            </a:r>
            <a:r>
              <a:rPr lang="en-US" altLang="zh-CN" dirty="0" err="1"/>
              <a:t>TrustGate</a:t>
            </a:r>
            <a:r>
              <a:rPr lang="en-US" altLang="zh-CN" dirty="0"/>
              <a:t> </a:t>
            </a:r>
            <a:r>
              <a:rPr lang="en-US" altLang="zh-CN" dirty="0" err="1"/>
              <a:t>EDR&amp;DNS&amp;URL&amp;VPN</a:t>
            </a:r>
            <a:r>
              <a:rPr lang="en-US" altLang="zh-CN" dirty="0"/>
              <a:t> Cloud Control System</a:t>
            </a:r>
          </a:p>
          <a:p>
            <a:r>
              <a:rPr lang="en-US" altLang="zh-CN" dirty="0"/>
              <a:t>Unmanaged VPS +</a:t>
            </a:r>
            <a:r>
              <a:rPr lang="zh-CN" altLang="en-US" dirty="0"/>
              <a:t>大地云控  </a:t>
            </a:r>
            <a:r>
              <a:rPr lang="en-US" altLang="zh-CN" dirty="0"/>
              <a:t>= Managed VPS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传统软件及</a:t>
            </a:r>
            <a:r>
              <a:rPr lang="en-US" altLang="zh-CN" dirty="0"/>
              <a:t>OS</a:t>
            </a:r>
            <a:r>
              <a:rPr lang="zh-CN" altLang="en-US" dirty="0"/>
              <a:t>网络资源</a:t>
            </a:r>
            <a:r>
              <a:rPr lang="en-US" altLang="zh-CN" dirty="0"/>
              <a:t>+</a:t>
            </a:r>
            <a:r>
              <a:rPr lang="zh-CN" altLang="en-US" dirty="0"/>
              <a:t>大地云控  </a:t>
            </a:r>
            <a:r>
              <a:rPr lang="en-US" altLang="zh-CN" dirty="0"/>
              <a:t>= SaaS</a:t>
            </a:r>
          </a:p>
          <a:p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 Access Security/Storage Gateway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Secure Access Service Edge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AAAAA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用户管理（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Administration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）、用户自服务门户（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Portal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）、认证（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Authentication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）、授权（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Authorization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）、计费（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Accounting/Billing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）和日志（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Audit/Log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/>
              <a:t> </a:t>
            </a:r>
          </a:p>
          <a:p>
            <a:endParaRPr lang="en-US" altLang="zh-CN" dirty="0"/>
          </a:p>
          <a:p>
            <a:r>
              <a:rPr lang="en-US" altLang="zh-CN" dirty="0"/>
              <a:t>VPS</a:t>
            </a:r>
            <a:r>
              <a:rPr lang="zh-CN" altLang="en-US" dirty="0"/>
              <a:t>是一所空房子，大地云控是整套家电家具</a:t>
            </a:r>
            <a:endParaRPr lang="en-US" altLang="zh-CN" dirty="0"/>
          </a:p>
          <a:p>
            <a:r>
              <a:rPr lang="zh-CN" altLang="en-US" dirty="0"/>
              <a:t>小黄鸭变白天鹅，纸飞机变大飞机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中神通大地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EDR&amp;DNS&amp;URL&amp;VPN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云管控系统已经通过了阿里云、华为云、腾讯云等多家公有云巨头的严格审核，具体请见：</a:t>
            </a:r>
            <a:b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http://www.trustcomputing.com.cn/bbs/viewthread.php?tid=1540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dirty="0"/>
          </a:p>
          <a:p>
            <a:r>
              <a:rPr lang="en-US" altLang="zh-CN" dirty="0"/>
              <a:t>http://www.ruanyifeng.com/blog/2017/07/iaas-paas-saas.html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BeyondCorp</a:t>
            </a:r>
            <a:r>
              <a:rPr lang="en-US" altLang="zh-CN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zh-CN" alt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企业安全保障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https://cloud.google.com/beyondcorp/?hl=zh-cn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就面板而言，类似于微软</a:t>
            </a:r>
            <a:r>
              <a:rPr lang="en-US" altLang="zh-CN" dirty="0"/>
              <a:t>Windows Server</a:t>
            </a:r>
            <a:r>
              <a:rPr lang="zh-CN" altLang="en-US" dirty="0"/>
              <a:t>的</a:t>
            </a:r>
            <a:r>
              <a:rPr lang="en-US" altLang="zh-CN" dirty="0"/>
              <a:t>Server Manager</a:t>
            </a:r>
            <a:r>
              <a:rPr lang="zh-CN" altLang="en-US" dirty="0"/>
              <a:t>及各个服务的控制台管理面板；或者类似</a:t>
            </a:r>
            <a:r>
              <a:rPr lang="en-US" altLang="zh-CN" dirty="0" err="1"/>
              <a:t>Cpanel</a:t>
            </a:r>
            <a:r>
              <a:rPr lang="zh-CN" altLang="en-US" dirty="0"/>
              <a:t>、</a:t>
            </a:r>
            <a:r>
              <a:rPr lang="en-US" altLang="zh-CN" dirty="0" err="1"/>
              <a:t>DirectAdmin</a:t>
            </a:r>
            <a:r>
              <a:rPr lang="zh-CN" altLang="en-US" dirty="0"/>
              <a:t>、宝塔等</a:t>
            </a:r>
            <a:r>
              <a:rPr lang="en-US" altLang="zh-CN" dirty="0"/>
              <a:t>WEB</a:t>
            </a:r>
            <a:r>
              <a:rPr lang="zh-CN" altLang="en-US" dirty="0"/>
              <a:t>主机管理面板。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具体到</a:t>
            </a:r>
            <a:r>
              <a:rPr lang="en-US" altLang="zh-CN" dirty="0"/>
              <a:t>VPN</a:t>
            </a:r>
            <a:r>
              <a:rPr lang="zh-CN" altLang="en-US" dirty="0"/>
              <a:t>系统，中神通大地云控类似微软整套的</a:t>
            </a:r>
            <a:r>
              <a:rPr lang="en-US" altLang="zh-CN" dirty="0"/>
              <a:t>Always On VPN</a:t>
            </a:r>
            <a:r>
              <a:rPr lang="zh-CN" altLang="en-US" dirty="0"/>
              <a:t>（</a:t>
            </a:r>
            <a:r>
              <a:rPr lang="en-US" altLang="zh-CN" dirty="0" err="1"/>
              <a:t>AOVPN</a:t>
            </a:r>
            <a:r>
              <a:rPr lang="zh-CN" altLang="en-US" dirty="0"/>
              <a:t>） </a:t>
            </a:r>
            <a:r>
              <a:rPr lang="en-US" altLang="zh-CN" dirty="0"/>
              <a:t>/Direct Access VPN</a:t>
            </a:r>
            <a:r>
              <a:rPr lang="zh-CN" altLang="en-US" dirty="0"/>
              <a:t>系统 及</a:t>
            </a:r>
            <a:r>
              <a:rPr lang="en-US" altLang="zh-CN" dirty="0"/>
              <a:t>Microsoft Endpoint Manager/Microsoft Intune</a:t>
            </a:r>
            <a:r>
              <a:rPr lang="zh-CN" altLang="en-US" dirty="0"/>
              <a:t>系统，且全部图形化管理，不需要</a:t>
            </a:r>
            <a:r>
              <a:rPr lang="en-US" altLang="zh-CN" dirty="0"/>
              <a:t>PowerShell</a:t>
            </a:r>
            <a:r>
              <a:rPr lang="zh-CN" altLang="en-US" dirty="0"/>
              <a:t>命令行工具及</a:t>
            </a:r>
            <a:r>
              <a:rPr lang="en-US" altLang="zh-CN" dirty="0"/>
              <a:t>XML</a:t>
            </a:r>
            <a:r>
              <a:rPr lang="zh-CN" altLang="en-US" dirty="0"/>
              <a:t>文件，或者类似</a:t>
            </a:r>
            <a:r>
              <a:rPr lang="en-US" altLang="zh-CN" dirty="0"/>
              <a:t>OpenVPN Access Server</a:t>
            </a:r>
            <a:r>
              <a:rPr lang="zh-CN" altLang="en-US" dirty="0"/>
              <a:t>、</a:t>
            </a:r>
            <a:r>
              <a:rPr lang="en-US" altLang="zh-CN" dirty="0"/>
              <a:t>LogMeIn Hamachi</a:t>
            </a:r>
            <a:r>
              <a:rPr lang="zh-CN" altLang="en-US" dirty="0"/>
              <a:t>，各公有云</a:t>
            </a:r>
            <a:r>
              <a:rPr lang="en-US" altLang="zh-CN" dirty="0" err="1"/>
              <a:t>VPC</a:t>
            </a:r>
            <a:r>
              <a:rPr lang="zh-CN" altLang="en-US" dirty="0"/>
              <a:t>网关（</a:t>
            </a:r>
            <a:r>
              <a:rPr lang="en-US" altLang="zh-CN" dirty="0"/>
              <a:t>NAT</a:t>
            </a:r>
            <a:r>
              <a:rPr lang="zh-CN" altLang="en-US" dirty="0"/>
              <a:t>、</a:t>
            </a:r>
            <a:r>
              <a:rPr lang="en-US" altLang="zh-CN" dirty="0"/>
              <a:t>VPN</a:t>
            </a:r>
            <a:r>
              <a:rPr lang="zh-CN" altLang="en-US" dirty="0"/>
              <a:t>、</a:t>
            </a:r>
            <a:r>
              <a:rPr lang="en-US" altLang="zh-CN" dirty="0"/>
              <a:t>WAF</a:t>
            </a:r>
            <a:r>
              <a:rPr lang="zh-CN" altLang="en-US" dirty="0"/>
              <a:t>、负载均衡等）以及各种硬件、云</a:t>
            </a:r>
            <a:r>
              <a:rPr lang="en-US" altLang="zh-CN" dirty="0"/>
              <a:t>VPN/</a:t>
            </a:r>
            <a:r>
              <a:rPr lang="en-US" altLang="zh-CN" dirty="0" err="1"/>
              <a:t>SDWAN</a:t>
            </a:r>
            <a:r>
              <a:rPr lang="en-US" altLang="zh-CN" dirty="0"/>
              <a:t>/SASE/</a:t>
            </a:r>
            <a:r>
              <a:rPr lang="zh-CN" altLang="en-US" dirty="0"/>
              <a:t>零信任网关系统的后台及</a:t>
            </a:r>
            <a:r>
              <a:rPr lang="en-US" altLang="zh-CN" dirty="0"/>
              <a:t>GUI</a:t>
            </a:r>
            <a:r>
              <a:rPr lang="zh-CN" altLang="en-US" dirty="0"/>
              <a:t>管理软件。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448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IPV4</a:t>
            </a:r>
            <a:r>
              <a:rPr lang="zh-CN" altLang="en-US" dirty="0"/>
              <a:t>用户无需注册、无需</a:t>
            </a:r>
            <a:r>
              <a:rPr lang="en-US" altLang="zh-CN" dirty="0"/>
              <a:t>IPv6 IP</a:t>
            </a:r>
            <a:r>
              <a:rPr lang="zh-CN" altLang="en-US" dirty="0"/>
              <a:t>，直接查看下载北邮人</a:t>
            </a:r>
            <a:r>
              <a:rPr lang="en-US" altLang="zh-CN" dirty="0"/>
              <a:t>IPv6 PT</a:t>
            </a:r>
            <a:r>
              <a:rPr lang="zh-CN" altLang="en-US" dirty="0"/>
              <a:t>网站的内容和种子文件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538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</a:t>
            </a:r>
            <a:r>
              <a:rPr lang="en-US" altLang="zh-CN" dirty="0"/>
              <a:t>VPS/SS/TJ/</a:t>
            </a:r>
            <a:r>
              <a:rPr lang="en-US" altLang="zh-CN" dirty="0" err="1"/>
              <a:t>V2</a:t>
            </a:r>
            <a:r>
              <a:rPr lang="en-US" altLang="zh-CN" dirty="0"/>
              <a:t>/SSH</a:t>
            </a:r>
            <a:r>
              <a:rPr lang="zh-CN" altLang="en-US" dirty="0"/>
              <a:t>服务器功能为国内网络环境服务，在其它网络环境下使用需要注意政府的法律法规。</a:t>
            </a:r>
            <a:endParaRPr lang="en-US" altLang="zh-CN" dirty="0"/>
          </a:p>
          <a:p>
            <a:r>
              <a:rPr lang="zh-CN" altLang="en-US" dirty="0"/>
              <a:t>可以使用传统的</a:t>
            </a:r>
            <a:r>
              <a:rPr lang="en-US" altLang="zh-CN" dirty="0" err="1"/>
              <a:t>S2S</a:t>
            </a:r>
            <a:r>
              <a:rPr lang="en-US" altLang="zh-CN" dirty="0"/>
              <a:t> VPN</a:t>
            </a:r>
            <a:r>
              <a:rPr lang="zh-CN" altLang="en-US" dirty="0"/>
              <a:t>连接已有的</a:t>
            </a:r>
            <a:r>
              <a:rPr lang="en-US" altLang="zh-CN" dirty="0"/>
              <a:t>VPN</a:t>
            </a:r>
            <a:r>
              <a:rPr lang="zh-CN" altLang="en-US" dirty="0"/>
              <a:t>系统，或用内核级速度快的</a:t>
            </a:r>
            <a:r>
              <a:rPr lang="en-US" altLang="zh-CN" dirty="0"/>
              <a:t>WireGuard VPN</a:t>
            </a:r>
            <a:r>
              <a:rPr lang="zh-CN" altLang="en-US" dirty="0"/>
              <a:t>代替以前老旧的</a:t>
            </a:r>
            <a:r>
              <a:rPr lang="en-US" altLang="zh-CN" dirty="0"/>
              <a:t>VPN</a:t>
            </a:r>
            <a:r>
              <a:rPr lang="zh-CN" altLang="en-US" dirty="0"/>
              <a:t>系统。</a:t>
            </a:r>
            <a:endParaRPr lang="en-US" altLang="zh-CN" dirty="0"/>
          </a:p>
          <a:p>
            <a:r>
              <a:rPr lang="en-US" altLang="zh-CN" dirty="0" err="1"/>
              <a:t>WireGuard</a:t>
            </a:r>
            <a:r>
              <a:rPr lang="en-US" altLang="zh-CN" dirty="0"/>
              <a:t> VPN</a:t>
            </a:r>
            <a:r>
              <a:rPr lang="zh-CN" altLang="en-US" dirty="0"/>
              <a:t>是内核级</a:t>
            </a:r>
            <a:r>
              <a:rPr lang="en-US" altLang="zh-CN" dirty="0"/>
              <a:t>VPN</a:t>
            </a:r>
            <a:r>
              <a:rPr lang="zh-CN" altLang="en-US" dirty="0"/>
              <a:t>，自己的</a:t>
            </a:r>
            <a:r>
              <a:rPr lang="en-US" altLang="zh-CN" dirty="0"/>
              <a:t>WARP</a:t>
            </a:r>
            <a:r>
              <a:rPr lang="zh-CN" altLang="en-US" dirty="0"/>
              <a:t>服务，还可以组织</a:t>
            </a:r>
            <a:r>
              <a:rPr lang="en-US" altLang="zh-CN" dirty="0"/>
              <a:t>P2P VPN</a:t>
            </a:r>
            <a:r>
              <a:rPr lang="zh-CN" altLang="en-US" dirty="0"/>
              <a:t>和</a:t>
            </a:r>
            <a:r>
              <a:rPr lang="en-US" altLang="zh-CN" dirty="0"/>
              <a:t>Mesh VPN</a:t>
            </a:r>
            <a:r>
              <a:rPr lang="zh-CN" altLang="en-US" dirty="0"/>
              <a:t>，联网设备直接互联，绕过</a:t>
            </a:r>
            <a:r>
              <a:rPr lang="en-US" altLang="zh-CN" dirty="0"/>
              <a:t>VPN</a:t>
            </a:r>
            <a:r>
              <a:rPr lang="zh-CN" altLang="en-US" dirty="0"/>
              <a:t>服务器，减轻</a:t>
            </a:r>
            <a:r>
              <a:rPr lang="en-US" altLang="zh-CN" dirty="0"/>
              <a:t>VPN</a:t>
            </a:r>
            <a:r>
              <a:rPr lang="zh-CN" altLang="en-US" dirty="0"/>
              <a:t>服务器的负担，降低</a:t>
            </a:r>
            <a:r>
              <a:rPr lang="en-US" altLang="zh-CN" dirty="0"/>
              <a:t>VPN</a:t>
            </a:r>
            <a:r>
              <a:rPr lang="zh-CN" altLang="en-US" dirty="0"/>
              <a:t>服务器的单点故障，免受</a:t>
            </a:r>
            <a:r>
              <a:rPr lang="en-US" altLang="zh-CN" dirty="0"/>
              <a:t>VPN</a:t>
            </a:r>
            <a:r>
              <a:rPr lang="zh-CN" altLang="en-US" dirty="0"/>
              <a:t>服务器的监听审计，大幅减小延时。</a:t>
            </a:r>
            <a:endParaRPr lang="en-US" altLang="zh-CN" dirty="0"/>
          </a:p>
          <a:p>
            <a:r>
              <a:rPr lang="en-US" altLang="zh-CN" dirty="0"/>
              <a:t>1)</a:t>
            </a:r>
            <a:r>
              <a:rPr lang="zh-CN" altLang="en-US" dirty="0"/>
              <a:t> 有些网络环境，对</a:t>
            </a:r>
            <a:r>
              <a:rPr lang="en-US" altLang="zh-CN" dirty="0"/>
              <a:t>TCP</a:t>
            </a:r>
            <a:r>
              <a:rPr lang="zh-CN" altLang="en-US" dirty="0"/>
              <a:t>做了负载均衡，来源</a:t>
            </a:r>
            <a:r>
              <a:rPr lang="en-US" altLang="zh-CN" dirty="0"/>
              <a:t>IP</a:t>
            </a:r>
            <a:r>
              <a:rPr lang="zh-CN" altLang="en-US" dirty="0"/>
              <a:t>不固定，导致</a:t>
            </a:r>
            <a:r>
              <a:rPr lang="en-US" altLang="zh-CN" dirty="0"/>
              <a:t>TCP</a:t>
            </a:r>
            <a:r>
              <a:rPr lang="zh-CN" altLang="en-US" dirty="0"/>
              <a:t>连接总是中断，可以换成</a:t>
            </a:r>
            <a:r>
              <a:rPr lang="en-US" altLang="zh-CN" dirty="0"/>
              <a:t>UDP</a:t>
            </a:r>
            <a:r>
              <a:rPr lang="zh-CN" altLang="en-US" dirty="0"/>
              <a:t>协议的</a:t>
            </a:r>
            <a:r>
              <a:rPr lang="en-US" altLang="zh-CN" dirty="0"/>
              <a:t>VPN</a:t>
            </a:r>
            <a:r>
              <a:rPr lang="zh-CN" altLang="en-US" dirty="0"/>
              <a:t>：</a:t>
            </a:r>
            <a:r>
              <a:rPr lang="en-US" altLang="zh-CN" dirty="0"/>
              <a:t>IKEV2 VPN</a:t>
            </a:r>
            <a:r>
              <a:rPr lang="zh-CN" altLang="en-US" dirty="0"/>
              <a:t>、</a:t>
            </a:r>
            <a:r>
              <a:rPr lang="en-US" altLang="zh-CN" dirty="0"/>
              <a:t>OpenVPN</a:t>
            </a:r>
            <a:r>
              <a:rPr lang="zh-CN" altLang="en-US" dirty="0"/>
              <a:t>、</a:t>
            </a:r>
            <a:r>
              <a:rPr lang="en-US" altLang="zh-CN" dirty="0"/>
              <a:t>L2TP VPN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2) </a:t>
            </a:r>
            <a:r>
              <a:rPr lang="zh-CN" altLang="en-US" dirty="0"/>
              <a:t>有些网络环境，对</a:t>
            </a:r>
            <a:r>
              <a:rPr lang="en-US" altLang="zh-CN" dirty="0"/>
              <a:t>UDP</a:t>
            </a:r>
            <a:r>
              <a:rPr lang="zh-CN" altLang="en-US" dirty="0"/>
              <a:t>做了</a:t>
            </a:r>
            <a:r>
              <a:rPr lang="en-US" altLang="zh-CN" dirty="0"/>
              <a:t>QoS</a:t>
            </a:r>
            <a:r>
              <a:rPr lang="zh-CN" altLang="en-US" dirty="0"/>
              <a:t>流控，导致网速带宽下降，可以换成</a:t>
            </a:r>
            <a:r>
              <a:rPr lang="en-US" altLang="zh-CN" dirty="0"/>
              <a:t>TCP</a:t>
            </a:r>
            <a:r>
              <a:rPr lang="zh-CN" altLang="en-US" dirty="0"/>
              <a:t>协议的</a:t>
            </a:r>
            <a:r>
              <a:rPr lang="en-US" altLang="zh-CN" dirty="0"/>
              <a:t>VPN</a:t>
            </a:r>
            <a:r>
              <a:rPr lang="zh-CN" altLang="en-US" dirty="0"/>
              <a:t>：</a:t>
            </a:r>
            <a:r>
              <a:rPr lang="en-US" altLang="zh-CN" dirty="0"/>
              <a:t>OCSERV/PPTP/Open/SoftEther/SSTP VPN</a:t>
            </a:r>
            <a:r>
              <a:rPr lang="zh-CN" altLang="en-US" dirty="0"/>
              <a:t>，</a:t>
            </a:r>
            <a:r>
              <a:rPr lang="en-US" altLang="zh-CN" dirty="0"/>
              <a:t>SS</a:t>
            </a:r>
            <a:r>
              <a:rPr lang="zh-CN" altLang="en-US" dirty="0"/>
              <a:t>，</a:t>
            </a:r>
            <a:r>
              <a:rPr lang="en-US" altLang="zh-CN" dirty="0"/>
              <a:t>TJ</a:t>
            </a:r>
            <a:r>
              <a:rPr lang="zh-CN" altLang="en-US" dirty="0"/>
              <a:t>，</a:t>
            </a:r>
            <a:r>
              <a:rPr lang="en-US" altLang="zh-CN" dirty="0" err="1"/>
              <a:t>V2</a:t>
            </a:r>
            <a:r>
              <a:rPr lang="zh-CN" altLang="en-US" dirty="0"/>
              <a:t>，</a:t>
            </a:r>
            <a:r>
              <a:rPr lang="en-US" altLang="zh-CN" dirty="0"/>
              <a:t>SSH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3) </a:t>
            </a:r>
            <a:r>
              <a:rPr lang="zh-CN" altLang="en-US" dirty="0"/>
              <a:t>有些网络环境，对</a:t>
            </a:r>
            <a:r>
              <a:rPr lang="en-US" altLang="zh-CN" dirty="0"/>
              <a:t>GRE</a:t>
            </a:r>
            <a:r>
              <a:rPr lang="zh-CN" altLang="en-US" dirty="0"/>
              <a:t>等协议不做</a:t>
            </a:r>
            <a:r>
              <a:rPr lang="en-US" altLang="zh-CN" dirty="0"/>
              <a:t>SNAT</a:t>
            </a:r>
            <a:r>
              <a:rPr lang="zh-CN" altLang="en-US" dirty="0"/>
              <a:t>，导致连不通，可以换成</a:t>
            </a:r>
            <a:r>
              <a:rPr lang="en-US" altLang="zh-CN" dirty="0"/>
              <a:t>SNAT</a:t>
            </a:r>
            <a:r>
              <a:rPr lang="zh-CN" altLang="en-US" dirty="0"/>
              <a:t>友好的</a:t>
            </a:r>
            <a:r>
              <a:rPr lang="en-US" altLang="zh-CN" dirty="0"/>
              <a:t>VPN</a:t>
            </a:r>
            <a:r>
              <a:rPr lang="zh-CN" altLang="en-US" dirty="0"/>
              <a:t>：</a:t>
            </a:r>
            <a:r>
              <a:rPr lang="en-US" altLang="zh-CN" dirty="0"/>
              <a:t>IKEV2/OCSERV/Open/SoftEther/SSTP VPN</a:t>
            </a:r>
            <a:r>
              <a:rPr lang="zh-CN" altLang="en-US" dirty="0"/>
              <a:t>，</a:t>
            </a:r>
            <a:r>
              <a:rPr lang="en-US" altLang="zh-CN" dirty="0"/>
              <a:t>SS</a:t>
            </a:r>
            <a:r>
              <a:rPr lang="zh-CN" altLang="en-US" dirty="0"/>
              <a:t>，</a:t>
            </a:r>
            <a:r>
              <a:rPr lang="en-US" altLang="zh-CN" dirty="0"/>
              <a:t>TJ</a:t>
            </a:r>
            <a:r>
              <a:rPr lang="zh-CN" altLang="en-US" dirty="0"/>
              <a:t>，</a:t>
            </a:r>
            <a:r>
              <a:rPr lang="en-US" altLang="zh-CN" dirty="0" err="1"/>
              <a:t>V2</a:t>
            </a:r>
            <a:r>
              <a:rPr lang="zh-CN" altLang="en-US" dirty="0"/>
              <a:t>，</a:t>
            </a:r>
            <a:r>
              <a:rPr lang="en-US" altLang="zh-CN" dirty="0"/>
              <a:t>SSH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4) </a:t>
            </a:r>
            <a:r>
              <a:rPr lang="zh-CN" altLang="en-US" dirty="0"/>
              <a:t>有些网络环境，对</a:t>
            </a:r>
            <a:r>
              <a:rPr lang="en-US" altLang="zh-CN" dirty="0"/>
              <a:t>PPTP/OpenVPN</a:t>
            </a:r>
            <a:r>
              <a:rPr lang="zh-CN" altLang="en-US" dirty="0"/>
              <a:t>、</a:t>
            </a:r>
            <a:r>
              <a:rPr lang="en-US" altLang="zh-CN" dirty="0"/>
              <a:t>SS</a:t>
            </a:r>
            <a:r>
              <a:rPr lang="zh-CN" altLang="en-US" dirty="0"/>
              <a:t>等做特征过滤，导致连不通，可以换成不常见的或官方认可的</a:t>
            </a:r>
            <a:r>
              <a:rPr lang="en-US" altLang="zh-CN" dirty="0"/>
              <a:t>VPN</a:t>
            </a:r>
            <a:r>
              <a:rPr lang="zh-CN" altLang="en-US" dirty="0"/>
              <a:t>：</a:t>
            </a:r>
            <a:r>
              <a:rPr lang="en-US" altLang="zh-CN" dirty="0"/>
              <a:t>IKEV2/OCSERV/SoftEther/SSTP VPN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5) </a:t>
            </a:r>
            <a:r>
              <a:rPr lang="zh-CN" altLang="en-US" dirty="0"/>
              <a:t>有些网络环境，干扰自签名</a:t>
            </a:r>
            <a:r>
              <a:rPr lang="en-US" altLang="zh-CN" dirty="0"/>
              <a:t>CA</a:t>
            </a:r>
            <a:r>
              <a:rPr lang="zh-CN" altLang="en-US" dirty="0"/>
              <a:t>证书的</a:t>
            </a:r>
            <a:r>
              <a:rPr lang="en-US" altLang="zh-CN" dirty="0"/>
              <a:t>HTTPS</a:t>
            </a:r>
            <a:r>
              <a:rPr lang="zh-CN" altLang="en-US" dirty="0"/>
              <a:t>、</a:t>
            </a:r>
            <a:r>
              <a:rPr lang="en-US" altLang="zh-CN" dirty="0"/>
              <a:t>IKEV2/SSTP VPN</a:t>
            </a:r>
            <a:r>
              <a:rPr lang="zh-CN" altLang="en-US" dirty="0"/>
              <a:t>流量，可以在线申请安装真实域名的</a:t>
            </a:r>
            <a:r>
              <a:rPr lang="en-US" altLang="zh-CN" dirty="0"/>
              <a:t>CA</a:t>
            </a:r>
            <a:r>
              <a:rPr lang="zh-CN" altLang="en-US" dirty="0"/>
              <a:t>证书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6) </a:t>
            </a:r>
            <a:r>
              <a:rPr lang="zh-CN" altLang="en-US" dirty="0"/>
              <a:t>有些网络环境，只有</a:t>
            </a:r>
            <a:r>
              <a:rPr lang="en-US" altLang="zh-CN" dirty="0"/>
              <a:t>IPv6</a:t>
            </a:r>
            <a:r>
              <a:rPr lang="zh-CN" altLang="en-US" dirty="0"/>
              <a:t>网络，或者</a:t>
            </a:r>
            <a:r>
              <a:rPr lang="en-US" altLang="zh-CN" dirty="0"/>
              <a:t>IPv6</a:t>
            </a:r>
            <a:r>
              <a:rPr lang="zh-CN" altLang="en-US" dirty="0"/>
              <a:t>网络的流量免费，可以设置双栈</a:t>
            </a:r>
            <a:r>
              <a:rPr lang="en-US" altLang="zh-CN" dirty="0"/>
              <a:t>VPN/SS/SSH</a:t>
            </a:r>
            <a:r>
              <a:rPr lang="zh-CN" altLang="en-US" dirty="0"/>
              <a:t>服务器，方便</a:t>
            </a:r>
            <a:r>
              <a:rPr lang="en-US" altLang="zh-CN" dirty="0"/>
              <a:t>IPv6</a:t>
            </a:r>
            <a:r>
              <a:rPr lang="zh-CN" altLang="en-US" dirty="0"/>
              <a:t>用户访问</a:t>
            </a:r>
            <a:r>
              <a:rPr lang="en-US" altLang="zh-CN" dirty="0"/>
              <a:t>IPV4</a:t>
            </a:r>
            <a:r>
              <a:rPr lang="zh-CN" altLang="en-US" dirty="0"/>
              <a:t>网络资源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7) </a:t>
            </a:r>
            <a:r>
              <a:rPr lang="zh-CN" altLang="en-US" dirty="0"/>
              <a:t>有些网络环境，只有</a:t>
            </a:r>
            <a:r>
              <a:rPr lang="en-US" altLang="zh-CN" dirty="0"/>
              <a:t>IPV4</a:t>
            </a:r>
            <a:r>
              <a:rPr lang="zh-CN" altLang="en-US" dirty="0"/>
              <a:t>网络，可以设置双栈</a:t>
            </a:r>
            <a:r>
              <a:rPr lang="en-US" altLang="zh-CN" dirty="0"/>
              <a:t>VPN/SS/TJ/</a:t>
            </a:r>
            <a:r>
              <a:rPr lang="en-US" altLang="zh-CN" dirty="0" err="1"/>
              <a:t>V2</a:t>
            </a:r>
            <a:r>
              <a:rPr lang="en-US" altLang="zh-CN" dirty="0"/>
              <a:t>/SSH</a:t>
            </a:r>
            <a:r>
              <a:rPr lang="zh-CN" altLang="en-US" dirty="0"/>
              <a:t>服务器，方便</a:t>
            </a:r>
            <a:r>
              <a:rPr lang="en-US" altLang="zh-CN" dirty="0"/>
              <a:t>IPV4</a:t>
            </a:r>
            <a:r>
              <a:rPr lang="zh-CN" altLang="en-US" dirty="0"/>
              <a:t>用户访问</a:t>
            </a:r>
            <a:r>
              <a:rPr lang="en-US" altLang="zh-CN" dirty="0"/>
              <a:t>IPv6</a:t>
            </a:r>
            <a:r>
              <a:rPr lang="zh-CN" altLang="en-US" dirty="0"/>
              <a:t>网络资源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349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可以使用传统的</a:t>
            </a:r>
            <a:r>
              <a:rPr lang="en-US" altLang="zh-CN" dirty="0" err="1"/>
              <a:t>S2S</a:t>
            </a:r>
            <a:r>
              <a:rPr lang="en-US" altLang="zh-CN" dirty="0"/>
              <a:t> VPN</a:t>
            </a:r>
            <a:r>
              <a:rPr lang="zh-CN" altLang="en-US" dirty="0"/>
              <a:t>连接已有的</a:t>
            </a:r>
            <a:r>
              <a:rPr lang="en-US" altLang="zh-CN" dirty="0"/>
              <a:t>VPN</a:t>
            </a:r>
            <a:r>
              <a:rPr lang="zh-CN" altLang="en-US" dirty="0"/>
              <a:t>系统，或用内核级速度快的</a:t>
            </a:r>
            <a:r>
              <a:rPr lang="en-US" altLang="zh-CN" dirty="0" err="1"/>
              <a:t>WireGuard</a:t>
            </a:r>
            <a:r>
              <a:rPr lang="en-US" altLang="zh-CN" dirty="0"/>
              <a:t> VPN</a:t>
            </a:r>
            <a:r>
              <a:rPr lang="zh-CN" altLang="en-US" dirty="0"/>
              <a:t>代替以前老旧的</a:t>
            </a:r>
            <a:r>
              <a:rPr lang="en-US" altLang="zh-CN" dirty="0"/>
              <a:t>VPN</a:t>
            </a:r>
            <a:r>
              <a:rPr lang="zh-CN" altLang="en-US" dirty="0"/>
              <a:t>系统</a:t>
            </a:r>
            <a:endParaRPr lang="en-US" altLang="zh-CN" sz="1200" kern="1200" dirty="0"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IKEv2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/IPSEC VPN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服务器为多用户的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P2S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VPN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服务器，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IKEv2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/IPSEC 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S2S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VPN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客户端为多个并发的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Site2Site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VPN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端，可以和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Cisco ASA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CheckPoint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VPN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设备互联互通，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超越局域网子网重叠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、（云）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VPN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服务器在内网等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限制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，可以全面代替公有云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VPN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NAT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网关，组成多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WAN 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VPC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网络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OCSERV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OpenVPN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WireGuard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VPN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根据用户账号下发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VPN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虚拟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IP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及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VPN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路由网络，客户端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配置，相当于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SD-WAN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00" dirty="0">
                <a:effectLst/>
              </a:rPr>
              <a:t>传统</a:t>
            </a:r>
            <a:r>
              <a:rPr lang="en-US" altLang="zh-CN" sz="1200" kern="100" dirty="0">
                <a:effectLst/>
              </a:rPr>
              <a:t>VPN</a:t>
            </a:r>
            <a:r>
              <a:rPr lang="zh-CN" altLang="en-US" sz="1200" kern="100" dirty="0">
                <a:effectLst/>
              </a:rPr>
              <a:t>硬件网关</a:t>
            </a:r>
            <a:r>
              <a:rPr lang="zh-CN" altLang="en-US" sz="12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类似“计划经济”，</a:t>
            </a:r>
            <a:r>
              <a:rPr lang="zh-CN" altLang="en-US" sz="1200" kern="100" dirty="0">
                <a:effectLst/>
              </a:rPr>
              <a:t>中神通大地云控类似“市场经济” </a:t>
            </a:r>
            <a:endParaRPr lang="en-US" altLang="zh-CN" sz="1200" kern="1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>
                <a:effectLst/>
              </a:rPr>
              <a:t>IKEV2 VPN</a:t>
            </a:r>
            <a:r>
              <a:rPr lang="zh-CN" altLang="en-US" sz="1200" kern="100" dirty="0">
                <a:effectLst/>
              </a:rPr>
              <a:t>是</a:t>
            </a:r>
            <a:r>
              <a:rPr lang="en-US" altLang="zh-CN" sz="1200" kern="100" dirty="0">
                <a:effectLst/>
              </a:rPr>
              <a:t>IPSEC VPN</a:t>
            </a:r>
            <a:r>
              <a:rPr lang="zh-CN" altLang="en-US" sz="1200" kern="100" dirty="0">
                <a:effectLst/>
              </a:rPr>
              <a:t>的升级版本</a:t>
            </a:r>
            <a:endParaRPr lang="en-US" altLang="zh-CN" dirty="0"/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虚拟局域网常用于保护使用互联网连接的单位内部的应用系统，包括财务、进销存、邮箱、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等应用系统 ，以及连接各种客户端和网络。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应用服务器可以是</a:t>
            </a:r>
            <a:r>
              <a:rPr lang="en-US" altLang="zh-CN" dirty="0"/>
              <a:t>Windows</a:t>
            </a:r>
            <a:r>
              <a:rPr lang="zh-CN" altLang="en-US" dirty="0"/>
              <a:t>等任意</a:t>
            </a:r>
            <a:r>
              <a:rPr lang="en-US" altLang="zh-CN" dirty="0"/>
              <a:t>OS</a:t>
            </a:r>
          </a:p>
          <a:p>
            <a:r>
              <a:rPr lang="en-US" altLang="zh-CN" dirty="0" err="1"/>
              <a:t>WireGuard</a:t>
            </a:r>
            <a:r>
              <a:rPr lang="en-US" altLang="zh-CN" dirty="0"/>
              <a:t> VPN</a:t>
            </a:r>
            <a:r>
              <a:rPr lang="zh-CN" altLang="en-US" dirty="0"/>
              <a:t>还可以组织</a:t>
            </a:r>
            <a:r>
              <a:rPr lang="en-US" altLang="zh-CN" dirty="0"/>
              <a:t>P2P VPN</a:t>
            </a:r>
            <a:r>
              <a:rPr lang="zh-CN" altLang="en-US" dirty="0"/>
              <a:t>和</a:t>
            </a:r>
            <a:r>
              <a:rPr lang="en-US" altLang="zh-CN" dirty="0"/>
              <a:t>Mesh VPN</a:t>
            </a:r>
            <a:r>
              <a:rPr lang="zh-CN" altLang="en-US" dirty="0"/>
              <a:t>，联网设备直接互联，绕过</a:t>
            </a:r>
            <a:r>
              <a:rPr lang="en-US" altLang="zh-CN" dirty="0"/>
              <a:t>VPN</a:t>
            </a:r>
            <a:r>
              <a:rPr lang="zh-CN" altLang="en-US" dirty="0"/>
              <a:t>服务器，减轻</a:t>
            </a:r>
            <a:r>
              <a:rPr lang="en-US" altLang="zh-CN" dirty="0"/>
              <a:t>VPN</a:t>
            </a:r>
            <a:r>
              <a:rPr lang="zh-CN" altLang="en-US" dirty="0"/>
              <a:t>服务器的负担，不受</a:t>
            </a:r>
            <a:r>
              <a:rPr lang="en-US" altLang="zh-CN" dirty="0"/>
              <a:t>VPN</a:t>
            </a:r>
            <a:r>
              <a:rPr lang="zh-CN" altLang="en-US" dirty="0"/>
              <a:t>服务器接入带宽的限制，降低</a:t>
            </a:r>
            <a:r>
              <a:rPr lang="en-US" altLang="zh-CN" dirty="0"/>
              <a:t>VPN</a:t>
            </a:r>
            <a:r>
              <a:rPr lang="zh-CN" altLang="en-US" dirty="0"/>
              <a:t>服务器的单点故障，免受</a:t>
            </a:r>
            <a:r>
              <a:rPr lang="en-US" altLang="zh-CN" dirty="0"/>
              <a:t>VPN</a:t>
            </a:r>
            <a:r>
              <a:rPr lang="zh-CN" altLang="en-US" dirty="0"/>
              <a:t>服务器的监听审计，大幅减小延时、提高性能</a:t>
            </a:r>
            <a:endParaRPr lang="en-US" altLang="zh-CN" dirty="0"/>
          </a:p>
          <a:p>
            <a:r>
              <a:rPr lang="en-US" altLang="zh-CN" b="0" i="0" dirty="0" err="1">
                <a:solidFill>
                  <a:srgbClr val="222222"/>
                </a:solidFill>
                <a:effectLst/>
                <a:latin typeface="Helvetica Neue"/>
              </a:rPr>
              <a:t>IKEv2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Helvetica Neue"/>
              </a:rPr>
              <a:t>/IPSEC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Helvetica Neue"/>
              </a:rPr>
              <a:t>、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Helvetica Neue"/>
              </a:rPr>
              <a:t>OCSERV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Helvetica Neue"/>
              </a:rPr>
              <a:t>、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Helvetica Neue"/>
              </a:rPr>
              <a:t>PPTP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Helvetica Neue"/>
              </a:rPr>
              <a:t>、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Helvetica Neue"/>
              </a:rPr>
              <a:t>L2TP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Helvetica Neue"/>
              </a:rPr>
              <a:t>、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Helvetica Neue"/>
              </a:rPr>
              <a:t>OpenVPN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Helvetica Neue"/>
              </a:rPr>
              <a:t>、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Helvetica Neue"/>
              </a:rPr>
              <a:t>WireGuard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Helvetica Neue"/>
              </a:rPr>
              <a:t>、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Helvetica Neue"/>
              </a:rPr>
              <a:t>SSH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Helvetica Neue"/>
              </a:rPr>
              <a:t>等服务器可选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Helvetica Neue"/>
              </a:rPr>
              <a:t>2FA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Helvetica Neue"/>
              </a:rPr>
              <a:t>/MFA 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Helvetica Neue"/>
              </a:rPr>
              <a:t>TOTP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Helvetica Neue"/>
              </a:rPr>
              <a:t>动态密码认证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VPN</a:t>
            </a:r>
            <a:r>
              <a:rPr lang="zh-CN" altLang="en-US" dirty="0"/>
              <a:t>网关被黑的案例：</a:t>
            </a:r>
            <a:r>
              <a:rPr lang="en-US" altLang="zh-CN" dirty="0"/>
              <a:t>http://www.trustcomputing.com.cn/bbs/viewthread.php?tid=1477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36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在线链接：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http://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trustcomputing.com.cn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cn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index.php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/support/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techdocs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p2p_mesh_vpn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5198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8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类似产品有</a:t>
            </a:r>
            <a:r>
              <a:rPr lang="en-US" altLang="zh-CN" sz="1800" kern="0" dirty="0" err="1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CloudFlare</a:t>
            </a:r>
            <a:r>
              <a:rPr lang="en-US" altLang="zh-CN" sz="1800" kern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Argo Tunnel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8693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3738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062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234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6211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针对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IPv6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网络，还可以提供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NAT64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功能，配合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DNS64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功能，实现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IPv6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网络访问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IPv4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网络及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IPv4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网络访问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IPv6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服务。</a:t>
            </a:r>
          </a:p>
          <a:p>
            <a:endParaRPr lang="en-US" altLang="zh-CN"/>
          </a:p>
          <a:p>
            <a:r>
              <a:rPr lang="zh-CN" altLang="en-US"/>
              <a:t>在</a:t>
            </a:r>
            <a:r>
              <a:rPr lang="zh-CN" altLang="en-US" dirty="0"/>
              <a:t>大中型</a:t>
            </a:r>
            <a:r>
              <a:rPr lang="en-US" altLang="zh-CN" dirty="0" err="1"/>
              <a:t>S2S</a:t>
            </a:r>
            <a:r>
              <a:rPr lang="en-US" altLang="zh-CN" dirty="0"/>
              <a:t> VPN</a:t>
            </a:r>
            <a:r>
              <a:rPr lang="zh-CN" altLang="en-US" dirty="0"/>
              <a:t>网络中，为了避免</a:t>
            </a:r>
            <a:r>
              <a:rPr lang="en-US" altLang="zh-CN" dirty="0"/>
              <a:t>VPN</a:t>
            </a:r>
            <a:r>
              <a:rPr lang="zh-CN" altLang="en-US" dirty="0"/>
              <a:t>子网网段冲突，需要把</a:t>
            </a:r>
            <a:r>
              <a:rPr lang="en-US" altLang="zh-CN" dirty="0"/>
              <a:t>VPN</a:t>
            </a:r>
            <a:r>
              <a:rPr lang="zh-CN" altLang="en-US" dirty="0"/>
              <a:t>、</a:t>
            </a:r>
            <a:r>
              <a:rPr lang="en-US" altLang="zh-CN" dirty="0"/>
              <a:t>NAT</a:t>
            </a:r>
            <a:r>
              <a:rPr lang="zh-CN" altLang="en-US" dirty="0"/>
              <a:t>功能放在一台设备中，而公有云官方</a:t>
            </a:r>
            <a:r>
              <a:rPr lang="en-US" altLang="zh-CN" dirty="0"/>
              <a:t>VPN</a:t>
            </a:r>
            <a:r>
              <a:rPr lang="zh-CN" altLang="en-US" dirty="0"/>
              <a:t>、</a:t>
            </a:r>
            <a:r>
              <a:rPr lang="en-US" altLang="zh-CN" dirty="0"/>
              <a:t>NAT</a:t>
            </a:r>
            <a:r>
              <a:rPr lang="zh-CN" altLang="en-US" dirty="0"/>
              <a:t>网关通常是两台设备，无法满足这类需求，只能用大地云控自建一体化</a:t>
            </a:r>
            <a:r>
              <a:rPr lang="en-US" altLang="zh-CN" dirty="0"/>
              <a:t>VPN</a:t>
            </a:r>
            <a:r>
              <a:rPr lang="zh-CN" altLang="en-US" dirty="0"/>
              <a:t>、</a:t>
            </a:r>
            <a:r>
              <a:rPr lang="en-US" altLang="zh-CN" dirty="0"/>
              <a:t>NAT</a:t>
            </a:r>
            <a:r>
              <a:rPr lang="zh-CN" altLang="en-US" dirty="0"/>
              <a:t>、</a:t>
            </a:r>
            <a:r>
              <a:rPr lang="en-US" altLang="zh-CN" dirty="0" err="1"/>
              <a:t>VPC</a:t>
            </a:r>
            <a:r>
              <a:rPr lang="zh-CN" altLang="en-US" dirty="0"/>
              <a:t>网关，打造第二个</a:t>
            </a:r>
            <a:r>
              <a:rPr lang="en-US" altLang="zh-CN" dirty="0"/>
              <a:t>WAN</a:t>
            </a:r>
            <a:r>
              <a:rPr lang="zh-CN" altLang="en-US" dirty="0"/>
              <a:t>出口。</a:t>
            </a:r>
            <a:endParaRPr lang="en-US" altLang="zh-CN" dirty="0"/>
          </a:p>
          <a:p>
            <a:r>
              <a:rPr lang="en-US" altLang="zh-CN" dirty="0"/>
              <a:t>https://</a:t>
            </a:r>
            <a:r>
              <a:rPr lang="en-US" altLang="zh-CN" dirty="0" err="1"/>
              <a:t>bp.aliyun.com</a:t>
            </a:r>
            <a:r>
              <a:rPr lang="en-US" altLang="zh-CN" dirty="0"/>
              <a:t>/detail/277</a:t>
            </a:r>
          </a:p>
          <a:p>
            <a:r>
              <a:rPr lang="zh-CN" altLang="en-US" dirty="0"/>
              <a:t>云速搭部署云上网络组网最佳实践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670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借助于云计算模型的</a:t>
            </a:r>
            <a:r>
              <a:rPr lang="en-US" altLang="zh-CN" dirty="0"/>
              <a:t>IaaS</a:t>
            </a:r>
            <a:r>
              <a:rPr lang="zh-CN" altLang="en-US" dirty="0"/>
              <a:t>、</a:t>
            </a:r>
            <a:r>
              <a:rPr lang="en-US" altLang="zh-CN" dirty="0"/>
              <a:t>PaaS</a:t>
            </a:r>
            <a:r>
              <a:rPr lang="zh-CN" altLang="en-US" dirty="0"/>
              <a:t>、</a:t>
            </a:r>
            <a:r>
              <a:rPr lang="en-US" altLang="zh-CN" dirty="0"/>
              <a:t>SaaS</a:t>
            </a:r>
            <a:r>
              <a:rPr lang="zh-CN" altLang="en-US" dirty="0"/>
              <a:t>分类，把</a:t>
            </a:r>
            <a:r>
              <a:rPr lang="en-US" altLang="zh-CN" dirty="0"/>
              <a:t>Linux Stack</a:t>
            </a:r>
            <a:r>
              <a:rPr lang="zh-CN" altLang="en-US" dirty="0"/>
              <a:t>也做同样的分类，大地云控处在</a:t>
            </a:r>
            <a:r>
              <a:rPr lang="en-US" altLang="zh-CN" dirty="0" err="1"/>
              <a:t>SPaaS</a:t>
            </a:r>
            <a:r>
              <a:rPr lang="zh-CN" altLang="en-US" dirty="0"/>
              <a:t>层</a:t>
            </a:r>
            <a:r>
              <a:rPr lang="zh-CN" altLang="zh-CN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Security Platform as a Service</a:t>
            </a:r>
            <a:r>
              <a:rPr lang="zh-CN" altLang="zh-CN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dirty="0"/>
              <a:t>，包括终端网络安全防护，网络服务器、客户端、路由器，以及安全的</a:t>
            </a:r>
            <a:r>
              <a:rPr lang="en-US" altLang="zh-CN" dirty="0"/>
              <a:t>DNS</a:t>
            </a:r>
            <a:r>
              <a:rPr lang="zh-CN" altLang="en-US" dirty="0"/>
              <a:t>、</a:t>
            </a:r>
            <a:r>
              <a:rPr lang="en-US" altLang="zh-CN" dirty="0"/>
              <a:t>WEB</a:t>
            </a:r>
            <a:r>
              <a:rPr lang="zh-CN" altLang="en-US" dirty="0"/>
              <a:t>应用服务器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DevSecOps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5917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1279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如何让</a:t>
            </a:r>
            <a:r>
              <a:rPr lang="en-US" altLang="zh-CN" dirty="0"/>
              <a:t>Windows</a:t>
            </a:r>
            <a:r>
              <a:rPr lang="zh-CN" altLang="en-US" dirty="0"/>
              <a:t>网络邻居安全的在云上复活？</a:t>
            </a:r>
            <a:r>
              <a:rPr lang="en-US" altLang="zh-CN" dirty="0"/>
              <a:t> http://</a:t>
            </a:r>
            <a:r>
              <a:rPr lang="en-US" altLang="zh-CN" dirty="0" err="1"/>
              <a:t>trustcomputing.com.cn</a:t>
            </a:r>
            <a:r>
              <a:rPr lang="en-US" altLang="zh-CN" dirty="0"/>
              <a:t>/</a:t>
            </a:r>
            <a:r>
              <a:rPr lang="en-US" altLang="zh-CN" dirty="0" err="1"/>
              <a:t>bbs</a:t>
            </a:r>
            <a:r>
              <a:rPr lang="en-US" altLang="zh-CN" dirty="0"/>
              <a:t>/</a:t>
            </a:r>
            <a:r>
              <a:rPr lang="en-US" altLang="zh-CN" dirty="0" err="1"/>
              <a:t>viewthread.php?tid</a:t>
            </a:r>
            <a:r>
              <a:rPr lang="en-US" altLang="zh-CN" dirty="0"/>
              <a:t>=1668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中神通大地云控系统至少有五种网络存储服务，实时性强，非同步盘，容量、带宽自定义不受限，没有内容审计，没有广告，有用户认证等访问控制，可代替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NAS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，可配合本机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VPN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服务一起使用，构建远程超融合系统</a:t>
            </a:r>
            <a:r>
              <a:rPr lang="zh-CN" altLang="en-US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8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可以将本机的各种日志文件放在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WebDAV</a:t>
            </a:r>
            <a:r>
              <a:rPr lang="zh-CN" altLang="en-US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NFS</a:t>
            </a:r>
            <a:r>
              <a:rPr lang="zh-CN" altLang="en-US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CIFS</a:t>
            </a:r>
            <a:r>
              <a:rPr lang="zh-CN" altLang="en-US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SFTP</a:t>
            </a:r>
            <a:r>
              <a:rPr lang="zh-CN" altLang="en-US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共享目录里，方便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MSP</a:t>
            </a:r>
            <a:r>
              <a:rPr lang="zh-CN" altLang="en-US" sz="180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等集中审计</a:t>
            </a:r>
            <a:r>
              <a:rPr lang="zh-CN" altLang="en-US" sz="1800" b="1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8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WebDAV</a:t>
            </a:r>
            <a:r>
              <a:rPr lang="zh-CN" altLang="en-US" dirty="0"/>
              <a:t>服务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变成云存储同步网盘，容量、带宽自定义不受限，没有内容审计，没有广告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，可在内网当作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使用；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Linux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MacOS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、安卓、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等多种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下挂载远程目录到文件管理器，在本地串流播放（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VLC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等）、查找、创建、编辑、删除远程文件，不需要下载、上传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自动同步；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SSH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用户拥有本地限量磁盘空间，可以通过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SFTP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上传、下载文件（比传统的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方式安全），可以通过不同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下的工具软件实现异地异构文件同步，可在内网使用；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可以以盘符的形式安装到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Linux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文件系统中，方便文件操作</a:t>
            </a:r>
            <a:endParaRPr lang="zh-CN" altLang="en-US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0041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WEB</a:t>
            </a:r>
            <a:r>
              <a:rPr lang="zh-CN" altLang="en-US" dirty="0"/>
              <a:t>、</a:t>
            </a:r>
            <a:r>
              <a:rPr lang="en-US" altLang="zh-CN" dirty="0"/>
              <a:t>VPN</a:t>
            </a:r>
            <a:r>
              <a:rPr lang="zh-CN" altLang="en-US" dirty="0"/>
              <a:t>、</a:t>
            </a:r>
            <a:r>
              <a:rPr lang="en-US" altLang="zh-CN" dirty="0"/>
              <a:t>SSH</a:t>
            </a:r>
            <a:r>
              <a:rPr lang="zh-CN" altLang="en-US" dirty="0"/>
              <a:t>用户可以有多个，</a:t>
            </a:r>
            <a:r>
              <a:rPr lang="en-US" altLang="zh-CN" dirty="0"/>
              <a:t>SS</a:t>
            </a:r>
            <a:r>
              <a:rPr lang="zh-CN" altLang="en-US" dirty="0"/>
              <a:t>、</a:t>
            </a:r>
            <a:r>
              <a:rPr lang="en-US" altLang="zh-CN" dirty="0"/>
              <a:t>TJ</a:t>
            </a:r>
            <a:r>
              <a:rPr lang="zh-CN" altLang="en-US" dirty="0"/>
              <a:t>、</a:t>
            </a:r>
            <a:r>
              <a:rPr lang="en-US" altLang="zh-CN" dirty="0" err="1"/>
              <a:t>V2</a:t>
            </a:r>
            <a:r>
              <a:rPr lang="zh-CN" altLang="en-US" dirty="0"/>
              <a:t>用户暂时只有一个，</a:t>
            </a:r>
            <a:r>
              <a:rPr lang="en-US" altLang="zh-CN" dirty="0"/>
              <a:t>SoftEther/</a:t>
            </a:r>
            <a:r>
              <a:rPr lang="en-US" altLang="zh-CN" dirty="0" err="1"/>
              <a:t>SSTP</a:t>
            </a:r>
            <a:r>
              <a:rPr lang="zh-CN" altLang="en-US" dirty="0"/>
              <a:t>用户用另外的软件管理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可代替、也可支持第三方</a:t>
            </a:r>
            <a:r>
              <a:rPr lang="en-US" altLang="zh-CN" dirty="0"/>
              <a:t>Radius</a:t>
            </a:r>
            <a:r>
              <a:rPr lang="zh-CN" altLang="en-US" dirty="0"/>
              <a:t>、</a:t>
            </a:r>
            <a:r>
              <a:rPr lang="en-US" altLang="zh-CN" dirty="0"/>
              <a:t>LDAP</a:t>
            </a:r>
            <a:r>
              <a:rPr lang="zh-CN" altLang="en-US" dirty="0"/>
              <a:t>、</a:t>
            </a:r>
            <a:r>
              <a:rPr lang="en-US" altLang="zh-CN" dirty="0"/>
              <a:t>AD</a:t>
            </a:r>
            <a:r>
              <a:rPr lang="zh-CN" altLang="en-US" dirty="0"/>
              <a:t>认证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无需认证的用户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大规模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域名库（过滤成人、广告等）、管理员生成的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跳转、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跳转、反向代理、在线代理）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提供用户增删改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CGI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接口，用于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自动化批处理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第三方运营模板集成</a:t>
            </a:r>
            <a:endParaRPr lang="zh-CN" altLang="en-US" dirty="0"/>
          </a:p>
          <a:p>
            <a:r>
              <a:rPr lang="en-US" altLang="zh-CN" dirty="0" err="1"/>
              <a:t>IPV4&amp;IPv6</a:t>
            </a:r>
            <a:r>
              <a:rPr lang="zh-CN" altLang="en-US" dirty="0"/>
              <a:t>双栈的网络资源</a:t>
            </a:r>
            <a:endParaRPr lang="en-US" altLang="zh-CN" dirty="0"/>
          </a:p>
          <a:p>
            <a:r>
              <a:rPr lang="zh-CN" altLang="en-US" dirty="0"/>
              <a:t>管理员有设置第三方</a:t>
            </a:r>
            <a:r>
              <a:rPr lang="en-US" altLang="zh-CN" dirty="0"/>
              <a:t>URL</a:t>
            </a:r>
            <a:r>
              <a:rPr lang="zh-CN" altLang="en-US" dirty="0"/>
              <a:t>跳转、反代、在线代理</a:t>
            </a:r>
            <a:r>
              <a:rPr lang="en-US" altLang="zh-CN" dirty="0"/>
              <a:t>+</a:t>
            </a:r>
            <a:r>
              <a:rPr lang="zh-CN" altLang="en-US" dirty="0"/>
              <a:t>用户认证的功能，但这样的用户不能用于</a:t>
            </a:r>
            <a:r>
              <a:rPr lang="en-US" altLang="zh-CN" dirty="0"/>
              <a:t>WEB</a:t>
            </a:r>
            <a:r>
              <a:rPr lang="zh-CN" altLang="en-US" dirty="0"/>
              <a:t>、</a:t>
            </a:r>
            <a:r>
              <a:rPr lang="en-US" altLang="zh-CN" dirty="0"/>
              <a:t>VPN</a:t>
            </a:r>
            <a:r>
              <a:rPr lang="zh-CN" altLang="en-US" dirty="0"/>
              <a:t>、</a:t>
            </a:r>
            <a:r>
              <a:rPr lang="en-US" altLang="zh-CN" dirty="0"/>
              <a:t>SSH</a:t>
            </a:r>
            <a:r>
              <a:rPr lang="zh-CN" altLang="en-US" dirty="0"/>
              <a:t>用户资源的认证</a:t>
            </a:r>
            <a:endParaRPr lang="en-US" altLang="zh-CN" dirty="0"/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用户的有效性有时间限制，用户数量也有许可证的限制。用户可以通过登陆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SSH SHELL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的方式自主修改密码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代理、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SSH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用户，可以启用“防暴力破解”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功能，防止恶意用户猜测用户名密码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VPN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用户可以绑定虚拟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，客户端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VPN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拨号连接之后，再在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VPN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隧道内，对虚拟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做日志审计及访问控制</a:t>
            </a:r>
          </a:p>
          <a:p>
            <a:r>
              <a:rPr lang="zh-CN" altLang="en-US" dirty="0"/>
              <a:t>日志记录中有用户登录账号、源</a:t>
            </a:r>
            <a:r>
              <a:rPr lang="en-US" altLang="zh-CN" dirty="0"/>
              <a:t>IP</a:t>
            </a:r>
            <a:r>
              <a:rPr lang="zh-CN" altLang="en-US" dirty="0"/>
              <a:t>及登录、退出的时间、访问的资源，方便日后审计</a:t>
            </a:r>
            <a:endParaRPr lang="en-US" altLang="zh-CN" dirty="0"/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用户登录账号与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自定义域名规则名称相同时，如果是域名的形式，将用于设置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自主管理域名及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DDNS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域名解析，如果不是域名的形式，将用于申请真实域名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SSL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证书，并根据用户组的不同映射为不同的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服务器文档根目录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大规模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域名库和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IPv6 hosts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不需要用户认证，只是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在线代理、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代理服务器域名查询时的一部分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IKEV2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OCSERV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PPTP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L2TP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/OpenVPN/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SSHSRV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用户有两种客户端认证方法：用户名密码认证、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动态密码认证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Wireguard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用户有两种客户端认证方法：公钥和私钥认证、公钥和私钥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动态密码认证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3558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4577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540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7618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792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集成</a:t>
            </a:r>
            <a:r>
              <a:rPr lang="en-US" altLang="zh-CN" dirty="0"/>
              <a:t>N</a:t>
            </a:r>
            <a:r>
              <a:rPr lang="zh-CN" altLang="en-US" dirty="0"/>
              <a:t>个一键安装脚本，无需编译，甚至无需联网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节省时间，提高效率，保证质量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一键安装脚本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只能安装单一服务，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没有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图形管理界面，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没有配置文件备份恢复功能，还</a:t>
            </a:r>
            <a:r>
              <a:rPr lang="zh-CN" altLang="en-US" dirty="0"/>
              <a:t>存在安装客户信息泄露的隐患</a:t>
            </a:r>
            <a:br>
              <a:rPr lang="zh-CN" altLang="en-US" dirty="0"/>
            </a:br>
            <a:r>
              <a:rPr lang="en-US" altLang="zh-CN" dirty="0"/>
              <a:t>https://sunflyer.cn/archives/359</a:t>
            </a:r>
            <a:br>
              <a:rPr lang="en-US" altLang="zh-CN" dirty="0"/>
            </a:b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6690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定期检查进程健康、</a:t>
            </a:r>
            <a:r>
              <a:rPr lang="en-US" altLang="zh-CN" dirty="0"/>
              <a:t>C</a:t>
            </a:r>
            <a:r>
              <a:rPr lang="zh-CN" altLang="en-US" dirty="0"/>
              <a:t>语言编译的程序（无反编译源码泄露的风险、非解释型语言运行快）、无</a:t>
            </a:r>
            <a:r>
              <a:rPr lang="en-US" altLang="zh-CN" dirty="0"/>
              <a:t>SQL</a:t>
            </a:r>
            <a:r>
              <a:rPr lang="zh-CN" altLang="en-US" dirty="0"/>
              <a:t>服务（内存占用小、无</a:t>
            </a:r>
            <a:r>
              <a:rPr lang="en-US" altLang="zh-CN" dirty="0"/>
              <a:t>SQL</a:t>
            </a:r>
            <a:r>
              <a:rPr lang="zh-CN" altLang="en-US" dirty="0"/>
              <a:t>注入的安全隐患）、</a:t>
            </a:r>
            <a:r>
              <a:rPr lang="en-US" altLang="zh-CN" dirty="0"/>
              <a:t>HTTPS</a:t>
            </a:r>
            <a:r>
              <a:rPr lang="zh-CN" altLang="en-US" dirty="0"/>
              <a:t>加密</a:t>
            </a:r>
            <a:r>
              <a:rPr lang="en-US" altLang="zh-CN" dirty="0"/>
              <a:t>WEB</a:t>
            </a:r>
            <a:r>
              <a:rPr lang="zh-CN" altLang="en-US" dirty="0"/>
              <a:t>界面（免遭中间人窃听）、管理员及用户账号非</a:t>
            </a:r>
            <a:r>
              <a:rPr lang="en-US" altLang="zh-CN" dirty="0" err="1"/>
              <a:t>ssh</a:t>
            </a:r>
            <a:r>
              <a:rPr lang="zh-CN" altLang="en-US" dirty="0"/>
              <a:t>系统账号（最小特权、降低风险）</a:t>
            </a:r>
            <a:endParaRPr lang="en-US" altLang="zh-CN" dirty="0"/>
          </a:p>
          <a:p>
            <a:r>
              <a:rPr lang="zh-CN" altLang="en-US" dirty="0"/>
              <a:t>中英日多国语言，可自定义服务端口，全部功能都配有图形界面输入、状态查询、日志留存、源</a:t>
            </a:r>
            <a:r>
              <a:rPr lang="en-US" altLang="zh-CN" dirty="0"/>
              <a:t>IP</a:t>
            </a:r>
            <a:r>
              <a:rPr lang="zh-CN" altLang="en-US" dirty="0"/>
              <a:t>控制、目的</a:t>
            </a:r>
            <a:r>
              <a:rPr lang="en-US" altLang="zh-CN" dirty="0"/>
              <a:t>IP</a:t>
            </a:r>
            <a:r>
              <a:rPr lang="zh-CN" altLang="en-US" dirty="0"/>
              <a:t>控制、时间控制与流量控制</a:t>
            </a:r>
            <a:endParaRPr lang="en-US" altLang="zh-CN" dirty="0"/>
          </a:p>
          <a:p>
            <a:r>
              <a:rPr lang="zh-CN" altLang="en-US" dirty="0"/>
              <a:t>可以改变主框架风格，几十种风格可改</a:t>
            </a:r>
            <a:endParaRPr lang="en-US" altLang="zh-CN" dirty="0"/>
          </a:p>
          <a:p>
            <a:r>
              <a:rPr lang="zh-CN" altLang="en-US" dirty="0"/>
              <a:t>详见</a:t>
            </a:r>
            <a:r>
              <a:rPr lang="en-US" altLang="zh-CN" dirty="0"/>
              <a:t>《</a:t>
            </a:r>
            <a:r>
              <a:rPr lang="zh-CN" altLang="en-US" dirty="0"/>
              <a:t>中神通大地</a:t>
            </a:r>
            <a:r>
              <a:rPr lang="en-US" altLang="zh-CN" dirty="0" err="1"/>
              <a:t>EDR&amp;DNS&amp;URL&amp;VPN</a:t>
            </a:r>
            <a:r>
              <a:rPr lang="zh-CN" altLang="en-US" dirty="0"/>
              <a:t>云控管系统</a:t>
            </a:r>
            <a:r>
              <a:rPr lang="en-US" altLang="zh-CN" dirty="0"/>
              <a:t>-</a:t>
            </a:r>
            <a:r>
              <a:rPr lang="zh-CN" altLang="en-US" dirty="0"/>
              <a:t>管理员手册 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2736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X86 64</a:t>
            </a:r>
            <a:r>
              <a:rPr lang="zh-CN" altLang="en-US" dirty="0"/>
              <a:t>位</a:t>
            </a:r>
            <a:r>
              <a:rPr lang="en-US" altLang="zh-CN" dirty="0"/>
              <a:t>Linux OS</a:t>
            </a:r>
            <a:r>
              <a:rPr lang="zh-CN" altLang="en-US" dirty="0"/>
              <a:t>系统，可以安装在硬件、虚拟机、私有云、公有云、行业云中，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“云管端”三栖，软硬件兼施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Linux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发行版本包括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CentOS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RedHat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Fedora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 Linux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 Linux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Aliyun Linux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OpenEuler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AlmaLinux</a:t>
            </a:r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Ubuntu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Debian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OpenAnolis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Rocky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、统信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Deepin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麒麟、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Win10 Ubuntu Linux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97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大地云控可以部署在网络中的任意位置，大致有三种网络应用模式：用户上网、用户访问服务器、用户将自身资源映射为对外服务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7727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详见</a:t>
            </a:r>
            <a:r>
              <a:rPr lang="en-US" altLang="zh-CN" dirty="0"/>
              <a:t>《</a:t>
            </a:r>
            <a:r>
              <a:rPr lang="zh-CN" altLang="en-US" dirty="0"/>
              <a:t>中神通大地</a:t>
            </a:r>
            <a:r>
              <a:rPr lang="en-US" altLang="zh-CN" dirty="0" err="1"/>
              <a:t>EDR&amp;DNS&amp;URL&amp;VPN</a:t>
            </a:r>
            <a:r>
              <a:rPr lang="zh-CN" altLang="en-US" dirty="0"/>
              <a:t>云控管系统</a:t>
            </a:r>
            <a:r>
              <a:rPr lang="en-US" altLang="zh-CN" dirty="0"/>
              <a:t>-</a:t>
            </a:r>
            <a:r>
              <a:rPr lang="zh-CN" altLang="en-US" dirty="0"/>
              <a:t>用户指南</a:t>
            </a:r>
            <a:r>
              <a:rPr lang="en-US" altLang="zh-CN" dirty="0"/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Apple TV, Xbox, PlayStation, Fire TV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各个浏览器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4936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X86</a:t>
            </a:r>
            <a:r>
              <a:rPr lang="en-US" altLang="zh-CN" dirty="0"/>
              <a:t>/Arm PC</a:t>
            </a:r>
            <a:r>
              <a:rPr lang="zh-CN" altLang="en-US" dirty="0"/>
              <a:t>、服务器、工控机、笔记本</a:t>
            </a:r>
          </a:p>
          <a:p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“云管端”三栖，软硬件兼施</a:t>
            </a:r>
            <a:endParaRPr lang="en-US" altLang="zh-CN" sz="18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中神通大地云控提供安装软件下载及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OS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镜像文件下载，中神通公司另有大地云控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TrustGate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硬件网关设备发售，并提供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OEM/ODM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服务。</a:t>
            </a:r>
            <a:endParaRPr lang="en-US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安装软件可以在主流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Linux OS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中安装使用，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TRUSTGATE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-ROM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镜像文件作为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X86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硬件的存储器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OS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，可以使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X86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硬件一步到位升级为一台具备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VPN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DNS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WEB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、代理、存储等诸多功能的硬件安全网关。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6213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i="0" dirty="0">
                <a:solidFill>
                  <a:srgbClr val="222222"/>
                </a:solidFill>
                <a:effectLst/>
                <a:latin typeface="Helvetica Neue"/>
              </a:rPr>
              <a:t>中神通大地云控</a:t>
            </a:r>
            <a:r>
              <a:rPr lang="en-US" altLang="zh-CN" b="1" i="0" dirty="0" err="1">
                <a:solidFill>
                  <a:srgbClr val="222222"/>
                </a:solidFill>
                <a:effectLst/>
                <a:latin typeface="Helvetica Neue"/>
              </a:rPr>
              <a:t>TrustGate</a:t>
            </a:r>
            <a:r>
              <a:rPr lang="zh-CN" altLang="en-US" b="1" i="0" dirty="0">
                <a:solidFill>
                  <a:srgbClr val="222222"/>
                </a:solidFill>
                <a:effectLst/>
                <a:latin typeface="Helvetica Neue"/>
              </a:rPr>
              <a:t>硬件网关</a:t>
            </a:r>
            <a:br>
              <a:rPr lang="zh-CN" altLang="en-US" dirty="0"/>
            </a:br>
            <a:r>
              <a:rPr lang="en-US" altLang="zh-CN" b="0" i="0" u="none" strike="noStrike" dirty="0">
                <a:solidFill>
                  <a:srgbClr val="444444"/>
                </a:solidFill>
                <a:effectLst/>
                <a:latin typeface="Helvetica Neue"/>
                <a:hlinkClick r:id="rId3" tooltip="中神通大地云控TrustGate硬件网关"/>
              </a:rPr>
              <a:t>http://</a:t>
            </a:r>
            <a:r>
              <a:rPr lang="en-US" altLang="zh-CN" b="0" i="0" u="none" strike="noStrike" dirty="0" err="1">
                <a:solidFill>
                  <a:srgbClr val="444444"/>
                </a:solidFill>
                <a:effectLst/>
                <a:latin typeface="Helvetica Neue"/>
                <a:hlinkClick r:id="rId3" tooltip="中神通大地云控TrustGate硬件网关"/>
              </a:rPr>
              <a:t>www.trustcomputing.com.cn</a:t>
            </a:r>
            <a:r>
              <a:rPr lang="en-US" altLang="zh-CN" b="0" i="0" u="none" strike="noStrike" dirty="0">
                <a:solidFill>
                  <a:srgbClr val="444444"/>
                </a:solidFill>
                <a:effectLst/>
                <a:latin typeface="Helvetica Neue"/>
                <a:hlinkClick r:id="rId3" tooltip="中神通大地云控TrustGate硬件网关"/>
              </a:rPr>
              <a:t>/</a:t>
            </a:r>
            <a:r>
              <a:rPr lang="en-US" altLang="zh-CN" b="0" i="0" u="none" strike="noStrike" dirty="0" err="1">
                <a:solidFill>
                  <a:srgbClr val="444444"/>
                </a:solidFill>
                <a:effectLst/>
                <a:latin typeface="Helvetica Neue"/>
                <a:hlinkClick r:id="rId3" tooltip="中神通大地云控TrustGate硬件网关"/>
              </a:rPr>
              <a:t>cn</a:t>
            </a:r>
            <a:r>
              <a:rPr lang="en-US" altLang="zh-CN" b="0" i="0" u="none" strike="noStrike" dirty="0">
                <a:solidFill>
                  <a:srgbClr val="444444"/>
                </a:solidFill>
                <a:effectLst/>
                <a:latin typeface="Helvetica Neue"/>
                <a:hlinkClick r:id="rId3" tooltip="中神通大地云控TrustGate硬件网关"/>
              </a:rPr>
              <a:t>/</a:t>
            </a:r>
            <a:r>
              <a:rPr lang="en-US" altLang="zh-CN" b="0" i="0" u="none" strike="noStrike" dirty="0" err="1">
                <a:solidFill>
                  <a:srgbClr val="444444"/>
                </a:solidFill>
                <a:effectLst/>
                <a:latin typeface="Helvetica Neue"/>
                <a:hlinkClick r:id="rId3" tooltip="中神通大地云控TrustGate硬件网关"/>
              </a:rPr>
              <a:t>index.php</a:t>
            </a:r>
            <a:r>
              <a:rPr lang="en-US" altLang="zh-CN" b="0" i="0" u="none" strike="noStrike" dirty="0">
                <a:solidFill>
                  <a:srgbClr val="444444"/>
                </a:solidFill>
                <a:effectLst/>
                <a:latin typeface="Helvetica Neue"/>
                <a:hlinkClick r:id="rId3" tooltip="中神通大地云控TrustGate硬件网关"/>
              </a:rPr>
              <a:t>/product/appliance/125-</a:t>
            </a:r>
            <a:r>
              <a:rPr lang="en-US" altLang="zh-CN" b="0" i="0" u="none" strike="noStrike" dirty="0" err="1">
                <a:solidFill>
                  <a:srgbClr val="444444"/>
                </a:solidFill>
                <a:effectLst/>
                <a:latin typeface="Helvetica Neue"/>
                <a:hlinkClick r:id="rId3" tooltip="中神通大地云控TrustGate硬件网关"/>
              </a:rPr>
              <a:t>trustgate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1446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X86 </a:t>
            </a:r>
            <a:r>
              <a:rPr lang="zh-CN" altLang="en-US" dirty="0"/>
              <a:t>虚拟化平台</a:t>
            </a:r>
            <a:endParaRPr lang="en-US" altLang="zh-CN" sz="1200" kern="1200" dirty="0"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可在有限网络资源的主机上安装使用：包括纯</a:t>
            </a:r>
            <a:r>
              <a:rPr lang="en-US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IPv6</a:t>
            </a:r>
            <a:r>
              <a:rPr lang="zh-CN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主机、</a:t>
            </a:r>
            <a:r>
              <a:rPr lang="en-US" altLang="zh-CN" sz="1800" kern="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IPv4</a:t>
            </a:r>
            <a:r>
              <a:rPr lang="en-US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NAT</a:t>
            </a:r>
            <a:r>
              <a:rPr lang="zh-CN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主机、</a:t>
            </a:r>
            <a:r>
              <a:rPr lang="en-US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Docker</a:t>
            </a:r>
            <a:r>
              <a:rPr lang="zh-CN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主机、小内存主机、</a:t>
            </a:r>
            <a:r>
              <a:rPr lang="en-US" altLang="zh-CN" sz="1800" kern="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OpenVZ</a:t>
            </a:r>
            <a:r>
              <a:rPr lang="zh-CN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WSL</a:t>
            </a:r>
            <a:r>
              <a:rPr lang="zh-CN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等。</a:t>
            </a:r>
            <a:endParaRPr lang="en-US" altLang="zh-CN" sz="1800" kern="0" dirty="0">
              <a:effectLst/>
              <a:latin typeface="Calibri" panose="020F050202020403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中神通大地云控提供安装软件下载及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OS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镜像文件下载，中神通公司另有成品的大地云控硬件网关设备发售，并提供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OEM/ODM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服务。</a:t>
            </a:r>
            <a:endParaRPr lang="en-US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安装软件可以在主流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Linux OS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中安装使用，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TRUSTGATE-VM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镜像文件作为虚拟机的存储器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OS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，可以使虚拟机一步到位升级为一台具备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VPN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DNS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WEB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、代理、存储等诸多功能的虚拟服务器。</a:t>
            </a:r>
          </a:p>
          <a:p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2184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OS</a:t>
            </a:r>
            <a:r>
              <a:rPr lang="zh-CN" altLang="en-US" dirty="0"/>
              <a:t>为</a:t>
            </a:r>
            <a:r>
              <a:rPr lang="en-US" altLang="zh-CN" dirty="0"/>
              <a:t>X86 64</a:t>
            </a:r>
            <a:r>
              <a:rPr lang="zh-CN" altLang="en-US" dirty="0"/>
              <a:t>位</a:t>
            </a:r>
            <a:r>
              <a:rPr lang="en-US" altLang="zh-CN" dirty="0"/>
              <a:t>Linux OS</a:t>
            </a:r>
            <a:r>
              <a:rPr lang="zh-CN" altLang="en-US" dirty="0"/>
              <a:t>系统</a:t>
            </a:r>
          </a:p>
          <a:p>
            <a:r>
              <a:rPr lang="zh-CN" altLang="en-US" dirty="0"/>
              <a:t>中神通大地</a:t>
            </a:r>
            <a:r>
              <a:rPr lang="en-US" altLang="zh-CN" dirty="0" err="1"/>
              <a:t>EDR&amp;DNS&amp;URL&amp;VPN</a:t>
            </a:r>
            <a:r>
              <a:rPr lang="zh-CN" altLang="en-US" dirty="0"/>
              <a:t>云管控系统已经通过了阿里云、华为云、腾讯云、金山云、百度智能云、天翼云、青云、亚马逊</a:t>
            </a:r>
            <a:r>
              <a:rPr lang="en-US" altLang="zh-CN" dirty="0"/>
              <a:t>AWS</a:t>
            </a:r>
            <a:r>
              <a:rPr lang="zh-CN" altLang="en-US" dirty="0"/>
              <a:t>国际云等多家公有云巨头的严格审核，是真正的云原生软件，既可以直接在云主机上安装使用，也可以用于多台云主机自建</a:t>
            </a:r>
            <a:r>
              <a:rPr lang="en-US" altLang="zh-CN" dirty="0" err="1"/>
              <a:t>VPC</a:t>
            </a:r>
            <a:r>
              <a:rPr lang="zh-CN" altLang="en-US" dirty="0"/>
              <a:t>网络，成为高性价比的</a:t>
            </a:r>
            <a:r>
              <a:rPr lang="en-US" altLang="zh-CN" dirty="0" err="1"/>
              <a:t>VPC</a:t>
            </a:r>
            <a:r>
              <a:rPr lang="zh-CN" altLang="en-US" dirty="0"/>
              <a:t>网关，实现</a:t>
            </a:r>
            <a:r>
              <a:rPr lang="en-US" altLang="zh-CN" dirty="0"/>
              <a:t>NAT</a:t>
            </a:r>
            <a:r>
              <a:rPr lang="zh-CN" altLang="en-US" dirty="0"/>
              <a:t>、</a:t>
            </a:r>
            <a:r>
              <a:rPr lang="en-US" altLang="zh-CN" dirty="0"/>
              <a:t>VPN</a:t>
            </a:r>
            <a:r>
              <a:rPr lang="zh-CN" altLang="en-US" dirty="0"/>
              <a:t>、</a:t>
            </a:r>
            <a:r>
              <a:rPr lang="en-US" altLang="zh-CN" dirty="0"/>
              <a:t>WAF</a:t>
            </a:r>
            <a:r>
              <a:rPr lang="zh-CN" altLang="en-US" dirty="0"/>
              <a:t>、负载均衡等功能。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0086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OS</a:t>
            </a:r>
            <a:r>
              <a:rPr lang="zh-CN" altLang="en-US" dirty="0"/>
              <a:t>为</a:t>
            </a:r>
            <a:r>
              <a:rPr lang="en-US" altLang="zh-CN" dirty="0"/>
              <a:t>X86 64</a:t>
            </a:r>
            <a:r>
              <a:rPr lang="zh-CN" altLang="en-US" dirty="0"/>
              <a:t>位</a:t>
            </a:r>
            <a:r>
              <a:rPr lang="en-US" altLang="zh-CN" dirty="0"/>
              <a:t>Linux OS</a:t>
            </a:r>
            <a:r>
              <a:rPr lang="zh-CN" altLang="en-US" dirty="0"/>
              <a:t>系统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979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阿里云 中神通大地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DNS URL VPN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云控管系统（大地云控）正式版</a:t>
            </a:r>
            <a:br>
              <a:rPr lang="zh-CN" altLang="en-US" dirty="0"/>
            </a:b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3"/>
              </a:rPr>
              <a:t>https://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3"/>
              </a:rPr>
              <a:t>market.aliyun.com</a:t>
            </a: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3"/>
              </a:rPr>
              <a:t>/products/56812015/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3"/>
              </a:rPr>
              <a:t>cmjj034510.html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阿里云 中神通大地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DNS URL VPN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云控管系统公众版（大地云控）</a:t>
            </a:r>
            <a:br>
              <a:rPr lang="zh-CN" altLang="en-US" dirty="0"/>
            </a:b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4"/>
              </a:rPr>
              <a:t>https://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4"/>
              </a:rPr>
              <a:t>market.aliyun.com</a:t>
            </a: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4"/>
              </a:rPr>
              <a:t>/products/56812015/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4"/>
              </a:rPr>
              <a:t>cmjj033298.html</a:t>
            </a:r>
            <a:endParaRPr lang="en-US" altLang="zh-CN" b="0" i="0" u="none" strike="noStrike" dirty="0">
              <a:solidFill>
                <a:srgbClr val="006699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u="none" strike="noStrike" dirty="0">
              <a:solidFill>
                <a:srgbClr val="006699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腾讯云 中神通大地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EDR&amp;DNS&amp;URL&amp;VPN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云控管系统正式版（大地云控）</a:t>
            </a:r>
            <a:br>
              <a:rPr lang="zh-CN" altLang="en-US" dirty="0"/>
            </a:b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5"/>
              </a:rPr>
              <a:t>https://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5"/>
              </a:rPr>
              <a:t>market.cloud.tencent.com</a:t>
            </a: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5"/>
              </a:rPr>
              <a:t>/products/23677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腾讯云 中神通大地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EDR&amp;DNS&amp;URL&amp;VPN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云控管系统公众版（大地云控）</a:t>
            </a:r>
            <a:br>
              <a:rPr lang="zh-CN" altLang="en-US" dirty="0"/>
            </a:b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6"/>
              </a:rPr>
              <a:t>https://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6"/>
              </a:rPr>
              <a:t>market.cloud.tencent.com</a:t>
            </a: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6"/>
              </a:rPr>
              <a:t>/products/15210</a:t>
            </a:r>
            <a:br>
              <a:rPr lang="zh-CN" altLang="en-US" dirty="0"/>
            </a:br>
            <a:endParaRPr lang="en-US" altLang="zh-CN" b="0" i="0" u="none" strike="noStrike" dirty="0">
              <a:solidFill>
                <a:srgbClr val="006699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华为云 中神通大地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DNS URL VPN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云控管系统 正式版及公众版</a:t>
            </a:r>
            <a:br>
              <a:rPr lang="zh-CN" altLang="en-US" dirty="0"/>
            </a:b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7"/>
              </a:rPr>
              <a:t>https://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7"/>
              </a:rPr>
              <a:t>marketplace.huaweicloud.com</a:t>
            </a: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7"/>
              </a:rPr>
              <a:t>/product/00301-445352-0--0</a:t>
            </a:r>
            <a:endParaRPr lang="en-US" altLang="zh-CN" b="0" i="0" u="none" strike="noStrike" dirty="0">
              <a:solidFill>
                <a:srgbClr val="006699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金山云 中神通大地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DNS URL VPN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云控管系统正式版</a:t>
            </a:r>
            <a:br>
              <a:rPr lang="zh-CN" altLang="en-US" dirty="0"/>
            </a:b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8"/>
              </a:rPr>
              <a:t>https://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8"/>
              </a:rPr>
              <a:t>market.ksyun.com</a:t>
            </a: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8"/>
              </a:rPr>
              <a:t>/#/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8"/>
              </a:rPr>
              <a:t>detail?id</a:t>
            </a: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8"/>
              </a:rPr>
              <a:t>=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8"/>
              </a:rPr>
              <a:t>K7mRg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金山云 中神通大地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DNS URL VPN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云控管系统公众版</a:t>
            </a:r>
            <a:br>
              <a:rPr lang="zh-CN" altLang="en-US" dirty="0"/>
            </a:b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9"/>
              </a:rPr>
              <a:t>https://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9"/>
              </a:rPr>
              <a:t>market.ksyun.com</a:t>
            </a: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9"/>
              </a:rPr>
              <a:t>/#/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9"/>
              </a:rPr>
              <a:t>detail?id</a:t>
            </a: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9"/>
              </a:rPr>
              <a:t>=112380</a:t>
            </a:r>
            <a:endParaRPr lang="en-US" altLang="zh-CN" b="0" i="0" u="none" strike="noStrike" dirty="0">
              <a:solidFill>
                <a:srgbClr val="006699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1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5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、亚马逊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AWS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国际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TrustComputing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DADI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DNS URL VPN Cloud Control System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（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Free Tier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）</a:t>
            </a:r>
            <a:br>
              <a:rPr lang="en-US" altLang="zh-CN" dirty="0"/>
            </a:b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10"/>
              </a:rPr>
              <a:t>https://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10"/>
              </a:rPr>
              <a:t>aws.amazon.com</a:t>
            </a: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10"/>
              </a:rPr>
              <a:t>/marketplace/pp/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10"/>
              </a:rPr>
              <a:t>B08LVY1BY9</a:t>
            </a:r>
            <a:endParaRPr lang="en-US" altLang="zh-CN" b="0" i="0" u="none" strike="noStrike" dirty="0">
              <a:solidFill>
                <a:srgbClr val="006699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6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、百度智能云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【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大地云控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】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中神通大地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DNS URL VPN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云控管系统</a:t>
            </a:r>
            <a:br>
              <a:rPr lang="zh-CN" altLang="en-US" dirty="0"/>
            </a:b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10"/>
              </a:rPr>
              <a:t>https://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10"/>
              </a:rPr>
              <a:t>market.baidu.com</a:t>
            </a: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10"/>
              </a:rPr>
              <a:t>/detail/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10"/>
              </a:rPr>
              <a:t>61082e1f</a:t>
            </a: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10"/>
              </a:rPr>
              <a:t>-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10"/>
              </a:rPr>
              <a:t>3d34</a:t>
            </a:r>
            <a:r>
              <a:rPr lang="en-US" altLang="zh-CN" b="0" i="0" u="none" strike="noStrike" dirty="0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10"/>
              </a:rPr>
              <a:t>-4643-9233-</a:t>
            </a:r>
            <a:r>
              <a:rPr lang="en-US" altLang="zh-CN" b="0" i="0" u="none" strike="noStrike" dirty="0" err="1">
                <a:solidFill>
                  <a:srgbClr val="006699"/>
                </a:solidFill>
                <a:effectLst/>
                <a:latin typeface="Helvetica" panose="020B0604020202020204" pitchFamily="34" charset="0"/>
                <a:hlinkClick r:id="rId10"/>
              </a:rPr>
              <a:t>10907127d6d2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7766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OS</a:t>
            </a:r>
            <a:r>
              <a:rPr lang="zh-CN" altLang="en-US" dirty="0"/>
              <a:t>为</a:t>
            </a:r>
            <a:r>
              <a:rPr lang="en-US" altLang="zh-CN" dirty="0"/>
              <a:t>X86 64</a:t>
            </a:r>
            <a:r>
              <a:rPr lang="zh-CN" altLang="en-US" dirty="0"/>
              <a:t>位</a:t>
            </a:r>
            <a:r>
              <a:rPr lang="en-US" altLang="zh-CN" dirty="0"/>
              <a:t>Linux OS</a:t>
            </a:r>
            <a:r>
              <a:rPr lang="zh-CN" altLang="en-US" dirty="0"/>
              <a:t>系统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4823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OS</a:t>
            </a:r>
            <a:r>
              <a:rPr lang="zh-CN" altLang="en-US" dirty="0"/>
              <a:t>为</a:t>
            </a:r>
            <a:r>
              <a:rPr lang="en-US" altLang="zh-CN" dirty="0"/>
              <a:t>X86 64</a:t>
            </a:r>
            <a:r>
              <a:rPr lang="zh-CN" altLang="en-US" dirty="0"/>
              <a:t>位</a:t>
            </a:r>
            <a:r>
              <a:rPr lang="en-US" altLang="zh-CN" dirty="0"/>
              <a:t>Linux OS</a:t>
            </a:r>
            <a:r>
              <a:rPr lang="zh-CN" altLang="en-US" dirty="0"/>
              <a:t>系统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网络存储偏向于文件交换，一般设在公网，方便接入各种网络，不是永久存储，一般本地都有备份。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216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如何让</a:t>
            </a:r>
            <a:r>
              <a:rPr lang="en-US" altLang="zh-CN" dirty="0"/>
              <a:t>Windows</a:t>
            </a:r>
            <a:r>
              <a:rPr lang="zh-CN" altLang="en-US" dirty="0"/>
              <a:t>网络邻居安全的在云上复活？</a:t>
            </a:r>
            <a:r>
              <a:rPr lang="en-US" altLang="zh-CN" dirty="0"/>
              <a:t> http://</a:t>
            </a:r>
            <a:r>
              <a:rPr lang="en-US" altLang="zh-CN" dirty="0" err="1"/>
              <a:t>trustcomputing.com.cn</a:t>
            </a:r>
            <a:r>
              <a:rPr lang="en-US" altLang="zh-CN" dirty="0"/>
              <a:t>/</a:t>
            </a:r>
            <a:r>
              <a:rPr lang="en-US" altLang="zh-CN" dirty="0" err="1"/>
              <a:t>bbs</a:t>
            </a:r>
            <a:r>
              <a:rPr lang="en-US" altLang="zh-CN" dirty="0"/>
              <a:t>/</a:t>
            </a:r>
            <a:r>
              <a:rPr lang="en-US" altLang="zh-CN" dirty="0" err="1"/>
              <a:t>viewthread.php?tid</a:t>
            </a:r>
            <a:r>
              <a:rPr lang="en-US" altLang="zh-CN" dirty="0"/>
              <a:t>=1668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网络存储偏向于文件交换，一般设在公网，方便接入各种网络，不是永久存储，一般本地都有备份。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WebDAV</a:t>
            </a:r>
            <a:r>
              <a:rPr lang="zh-CN" altLang="en-US" dirty="0"/>
              <a:t>服务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变成云存储同步网盘，容量、带宽自定义不受限，没有内容审计，没有广告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，可在内网当作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使用；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Linux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MacOS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、安卓、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等多种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下挂载远程目录到文件管理器，在本地串流播放（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VLC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等）、查找、创建、编辑、删除远程文件，不需要下载、上传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自动同步；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SSH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用户拥有本地限量磁盘空间，可以通过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SFTP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上传、下载文件（比传统的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方式安全），可以通过不同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下的工具软件实现异地异构文件同步，可在内网使用；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可以以盘符的形式安装到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Linux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文件系统中，方便文件操作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253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9684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代理服务器开启</a:t>
            </a:r>
            <a:r>
              <a:rPr lang="en-US" altLang="zh-CN" dirty="0"/>
              <a:t>IPv6</a:t>
            </a:r>
            <a:r>
              <a:rPr lang="zh-CN" altLang="en-US" dirty="0"/>
              <a:t>优先功能，事后可以通过上网日志找到开启</a:t>
            </a:r>
            <a:r>
              <a:rPr lang="en-US" altLang="zh-CN" dirty="0"/>
              <a:t>IPv6</a:t>
            </a:r>
            <a:r>
              <a:rPr lang="zh-CN" altLang="en-US" dirty="0"/>
              <a:t>的网站</a:t>
            </a:r>
            <a:endParaRPr lang="en-US" altLang="zh-CN" dirty="0"/>
          </a:p>
          <a:p>
            <a:r>
              <a:rPr lang="en-US" altLang="zh-CN" dirty="0"/>
              <a:t>DNS</a:t>
            </a:r>
            <a:r>
              <a:rPr lang="zh-CN" altLang="en-US" dirty="0"/>
              <a:t>代理服务器，可以设置为只输出域名的</a:t>
            </a:r>
            <a:r>
              <a:rPr lang="en-US" altLang="zh-CN" dirty="0" err="1"/>
              <a:t>IPv4</a:t>
            </a:r>
            <a:r>
              <a:rPr lang="zh-CN" altLang="en-US" dirty="0"/>
              <a:t>地址，不输出</a:t>
            </a:r>
            <a:r>
              <a:rPr lang="en-US" altLang="zh-CN" dirty="0" err="1"/>
              <a:t>IPv6</a:t>
            </a:r>
            <a:r>
              <a:rPr lang="zh-CN" altLang="en-US" dirty="0"/>
              <a:t>地址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OS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级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IPv4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IPv6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优先选择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4703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本文链接：</a:t>
            </a:r>
            <a:r>
              <a:rPr lang="en-US" altLang="zh-CN" dirty="0"/>
              <a:t>http://www.trustcomputing.com.cn/help/zst_dadi_intro.pptx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245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WEB</a:t>
            </a:r>
            <a:r>
              <a:rPr lang="zh-CN" altLang="en-US" b="0" dirty="0"/>
              <a:t>管理界面包括输入检查、状态查询、日志留存、源</a:t>
            </a:r>
            <a:r>
              <a:rPr lang="en-US" altLang="zh-CN" b="0" dirty="0"/>
              <a:t>IP</a:t>
            </a:r>
            <a:r>
              <a:rPr lang="zh-CN" altLang="en-US" b="0" dirty="0"/>
              <a:t>控制、目的</a:t>
            </a:r>
            <a:r>
              <a:rPr lang="en-US" altLang="zh-CN" b="0" dirty="0"/>
              <a:t>IP</a:t>
            </a:r>
            <a:r>
              <a:rPr lang="zh-CN" altLang="en-US" b="0" dirty="0"/>
              <a:t>控制、时间控制、流量控制、在线帮助、视频演示、富链接、多窗口操作等，中英日多种语言</a:t>
            </a:r>
            <a:r>
              <a:rPr lang="zh-CN" altLang="en-US" sz="1200" b="0" kern="1200" dirty="0"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b="0" kern="1200" dirty="0"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可在有限网络资源的主机上安装使用：包括纯</a:t>
            </a:r>
            <a:r>
              <a:rPr lang="en-US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IPv6</a:t>
            </a:r>
            <a:r>
              <a:rPr lang="zh-CN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主机、</a:t>
            </a:r>
            <a:r>
              <a:rPr lang="en-US" altLang="zh-CN" sz="1800" kern="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IPv4</a:t>
            </a:r>
            <a:r>
              <a:rPr lang="en-US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NAT</a:t>
            </a:r>
            <a:r>
              <a:rPr lang="zh-CN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主机、</a:t>
            </a:r>
            <a:r>
              <a:rPr lang="en-US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Docker</a:t>
            </a:r>
            <a:r>
              <a:rPr lang="zh-CN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主机、小内存主机、</a:t>
            </a:r>
            <a:r>
              <a:rPr lang="en-US" altLang="zh-CN" sz="1800" kern="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OpenVZ</a:t>
            </a:r>
            <a:r>
              <a:rPr lang="zh-CN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WSL</a:t>
            </a:r>
            <a:r>
              <a:rPr lang="zh-CN" altLang="zh-CN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等。</a:t>
            </a:r>
            <a:endParaRPr lang="en-US" altLang="zh-CN" sz="1800" kern="0" dirty="0">
              <a:effectLst/>
              <a:latin typeface="Calibri" panose="020F050202020403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800" dirty="0"/>
              <a:t>管理员可在</a:t>
            </a:r>
            <a:r>
              <a:rPr lang="en-US" altLang="zh-CN" sz="1800" dirty="0"/>
              <a:t>SHELL</a:t>
            </a:r>
            <a:r>
              <a:rPr lang="zh-CN" altLang="en-US" sz="1800" dirty="0"/>
              <a:t>里检查进程及编辑文件，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有几十个配置文件可以自定义内容</a:t>
            </a:r>
            <a:r>
              <a:rPr lang="zh-CN" altLang="en-US" sz="1800" kern="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26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中神通大地云控集安全及效率于一身，包括终端网络安全防护、网络服务器、网络客户端、网络路由器服务、日志留存及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WEB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管理面板，具体功能有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EDR/XDR/EFF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安全防护（防火墙、防病毒、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HIDS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入侵检测、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WAF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、数据库防火墙、主机安全加固、蜜罐、时间控制等）、</a:t>
            </a:r>
            <a:r>
              <a:rPr lang="en-US" altLang="zh-CN" sz="1800" kern="100" dirty="0" err="1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IPv4&amp;IPv6&amp;GRE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仿宋" panose="02010609060101010101" pitchFamily="49" charset="-122"/>
              </a:rPr>
              <a:t>网络接入，</a:t>
            </a:r>
            <a:r>
              <a:rPr lang="en-US" altLang="zh-CN" sz="1800" kern="100" dirty="0" err="1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DNS&amp;DDNS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仿宋" panose="02010609060101010101" pitchFamily="49" charset="-122"/>
              </a:rPr>
              <a:t>域名解析代理过滤服务，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WebDAV/WEB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仿宋" panose="02010609060101010101" pitchFamily="49" charset="-122"/>
              </a:rPr>
              <a:t>在线代理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仿宋" panose="02010609060101010101" pitchFamily="49" charset="-122"/>
              </a:rPr>
              <a:t>/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WEB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仿宋" panose="02010609060101010101" pitchFamily="49" charset="-122"/>
              </a:rPr>
              <a:t>服务器及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WEB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仿宋" panose="02010609060101010101" pitchFamily="49" charset="-122"/>
              </a:rPr>
              <a:t>代理服务器，</a:t>
            </a:r>
            <a:r>
              <a:rPr lang="en-US" altLang="zh-CN" sz="1800" kern="100" dirty="0" err="1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IKEv2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、</a:t>
            </a:r>
            <a:r>
              <a:rPr lang="en-US" altLang="zh-CN" sz="1800" kern="100" dirty="0" err="1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WireGuard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仿宋" panose="02010609060101010101" pitchFamily="49" charset="-122"/>
              </a:rPr>
              <a:t>等多种</a:t>
            </a:r>
            <a:r>
              <a:rPr lang="en-US" altLang="zh-CN" sz="1800" kern="100" dirty="0" err="1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S2S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/</a:t>
            </a:r>
            <a:r>
              <a:rPr lang="en-US" altLang="zh-CN" sz="1800" kern="100" dirty="0" err="1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P2S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 VPN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仿宋" panose="02010609060101010101" pitchFamily="49" charset="-122"/>
              </a:rPr>
              <a:t>服务器，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VPN/SS/TJ/SSH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仿宋" panose="02010609060101010101" pitchFamily="49" charset="-122"/>
              </a:rPr>
              <a:t>路由客户端，</a:t>
            </a:r>
            <a:r>
              <a:rPr lang="en-US" altLang="zh-CN" sz="1800" kern="100" dirty="0" err="1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Stunnel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/</a:t>
            </a:r>
            <a:r>
              <a:rPr lang="en-US" altLang="zh-CN" sz="1800" kern="100" dirty="0" err="1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TLSProxy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/KMS/BT</a:t>
            </a:r>
            <a:r>
              <a:rPr lang="zh-CN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客户端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/NFS/CIFS/</a:t>
            </a:r>
            <a:r>
              <a:rPr lang="en-US" altLang="zh-CN" sz="1800" kern="100" dirty="0" err="1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V2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/Nginx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仿宋" panose="02010609060101010101" pitchFamily="49" charset="-122"/>
              </a:rPr>
              <a:t>应用服务，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NAT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仿宋" panose="02010609060101010101" pitchFamily="49" charset="-122"/>
              </a:rPr>
              <a:t>/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仿宋" panose="02010609060101010101" pitchFamily="49" charset="-122"/>
              </a:rPr>
              <a:t>防火墙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仿宋" panose="02010609060101010101" pitchFamily="49" charset="-122"/>
              </a:rPr>
              <a:t>/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仿宋" panose="02010609060101010101" pitchFamily="49" charset="-122"/>
              </a:rPr>
              <a:t>流量统计等功能。全部功能都配有图形界面输入、状态查询、日志留存、源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IP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仿宋" panose="02010609060101010101" pitchFamily="49" charset="-122"/>
              </a:rPr>
              <a:t>控制、目的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IP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仿宋" panose="02010609060101010101" pitchFamily="49" charset="-122"/>
              </a:rPr>
              <a:t>控制、时间控制、流量控制、在线帮助、视频演示等</a:t>
            </a:r>
            <a:r>
              <a:rPr lang="en-US" altLang="zh-CN" sz="1800" kern="100" dirty="0">
                <a:effectLst/>
                <a:latin typeface="Arial" panose="020B0604020202020204" pitchFamily="34" charset="0"/>
                <a:ea typeface="仿宋" panose="02010609060101010101" pitchFamily="49" charset="-122"/>
              </a:rPr>
              <a:t>WEB</a:t>
            </a:r>
            <a:r>
              <a:rPr lang="zh-CN" altLang="zh-CN" sz="1800" kern="100" dirty="0">
                <a:effectLst/>
                <a:latin typeface="宋体" panose="02010600030101010101" pitchFamily="2" charset="-122"/>
                <a:ea typeface="仿宋" panose="02010609060101010101" pitchFamily="49" charset="-122"/>
              </a:rPr>
              <a:t>管理界面。</a:t>
            </a:r>
            <a:endParaRPr lang="zh-CN" altLang="zh-CN" sz="1800" kern="100" dirty="0">
              <a:effectLst/>
              <a:latin typeface="Arial" panose="020B0604020202020204" pitchFamily="34" charset="0"/>
              <a:ea typeface="仿宋" panose="02010609060101010101" pitchFamily="49" charset="-122"/>
            </a:endParaRPr>
          </a:p>
          <a:p>
            <a:endParaRPr lang="en-US" altLang="zh-CN" dirty="0"/>
          </a:p>
          <a:p>
            <a:r>
              <a:rPr lang="zh-CN" altLang="en-US" dirty="0"/>
              <a:t>用户还可以以本软件系统为基础开发具有安全远程接入管理功能的</a:t>
            </a:r>
            <a:r>
              <a:rPr lang="en-US" altLang="zh-CN" dirty="0"/>
              <a:t>OA/MIS/</a:t>
            </a:r>
            <a:r>
              <a:rPr lang="zh-CN" altLang="en-US" dirty="0"/>
              <a:t>销售管理等应用系统，或者集成用户注册运营面板，实现用户自服务功能。</a:t>
            </a:r>
            <a:endParaRPr lang="en-US" altLang="zh-CN" dirty="0"/>
          </a:p>
          <a:p>
            <a:r>
              <a:rPr lang="zh-CN" altLang="en-US" dirty="0"/>
              <a:t>每种功能均有配套的源</a:t>
            </a:r>
            <a:r>
              <a:rPr lang="en-US" altLang="zh-CN" dirty="0"/>
              <a:t>IP</a:t>
            </a:r>
            <a:r>
              <a:rPr lang="zh-CN" altLang="en-US" dirty="0"/>
              <a:t>控制、目的</a:t>
            </a:r>
            <a:r>
              <a:rPr lang="en-US" altLang="zh-CN" dirty="0"/>
              <a:t>IP</a:t>
            </a:r>
            <a:r>
              <a:rPr lang="zh-CN" altLang="en-US" dirty="0"/>
              <a:t>控制、时间控制与流量控制，为整个系统的安全精准运行打下了坚实的基础。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331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多种产品形态：硬件整机、</a:t>
            </a:r>
            <a:r>
              <a:rPr lang="en-US" altLang="zh-CN" dirty="0"/>
              <a:t>OS</a:t>
            </a:r>
            <a:r>
              <a:rPr lang="zh-CN" altLang="en-US" dirty="0"/>
              <a:t>镜像（云市场镜像商品、镜像文件）、软件包。</a:t>
            </a:r>
            <a:endParaRPr lang="en-US" altLang="zh-CN" dirty="0"/>
          </a:p>
          <a:p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多种产品类型：是前所未有的跨界、超融合产品，可用在</a:t>
            </a:r>
            <a:r>
              <a:rPr lang="en-US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IDC/ISP/IPv6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终端</a:t>
            </a:r>
            <a:r>
              <a:rPr lang="zh-CN" altLang="zh-CN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网络安全、网络存储、虚拟化云安全等多个领域</a:t>
            </a:r>
            <a:r>
              <a:rPr lang="zh-CN" altLang="en-US" sz="1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60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/>
              <a:pPr>
                <a:defRPr/>
              </a:pPr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66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5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4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94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1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4731990"/>
            <a:ext cx="2741856" cy="277143"/>
          </a:xfrm>
        </p:spPr>
        <p:txBody>
          <a:bodyPr/>
          <a:lstStyle>
            <a:lvl1pPr algn="l">
              <a:defRPr sz="1600" b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3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8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9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7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4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/>
              <a:pPr>
                <a:defRPr/>
              </a:pPr>
              <a:t>2024/1/26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CN" altLang="en-US" dirty="0"/>
              <a:t>大地云控 互联互通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大地云控 互联互通</a:t>
            </a:r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180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2.png"/><Relationship Id="rId4" Type="http://schemas.openxmlformats.org/officeDocument/2006/relationships/image" Target="../media/image20.jpe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2.png"/><Relationship Id="rId4" Type="http://schemas.openxmlformats.org/officeDocument/2006/relationships/image" Target="../media/image20.jpe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2.jpeg"/><Relationship Id="rId4" Type="http://schemas.openxmlformats.org/officeDocument/2006/relationships/image" Target="../media/image19.pn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3.pn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oleObject" Target="../embeddings/oleObject5.bin"/><Relationship Id="rId3" Type="http://schemas.openxmlformats.org/officeDocument/2006/relationships/image" Target="../media/image2.png"/><Relationship Id="rId7" Type="http://schemas.openxmlformats.org/officeDocument/2006/relationships/image" Target="../media/image56.jpe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8.jpg"/><Relationship Id="rId18" Type="http://schemas.openxmlformats.org/officeDocument/2006/relationships/image" Target="../media/image23.jpeg"/><Relationship Id="rId3" Type="http://schemas.openxmlformats.org/officeDocument/2006/relationships/image" Target="../media/image29.png"/><Relationship Id="rId7" Type="http://schemas.openxmlformats.org/officeDocument/2006/relationships/image" Target="../media/image63.png"/><Relationship Id="rId12" Type="http://schemas.openxmlformats.org/officeDocument/2006/relationships/image" Target="../media/image65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11" Type="http://schemas.openxmlformats.org/officeDocument/2006/relationships/image" Target="../media/image64.jpeg"/><Relationship Id="rId5" Type="http://schemas.openxmlformats.org/officeDocument/2006/relationships/image" Target="../media/image22.png"/><Relationship Id="rId15" Type="http://schemas.openxmlformats.org/officeDocument/2006/relationships/image" Target="../media/image33.png"/><Relationship Id="rId10" Type="http://schemas.openxmlformats.org/officeDocument/2006/relationships/image" Target="../media/image47.jpeg"/><Relationship Id="rId4" Type="http://schemas.openxmlformats.org/officeDocument/2006/relationships/image" Target="../media/image31.png"/><Relationship Id="rId9" Type="http://schemas.openxmlformats.org/officeDocument/2006/relationships/image" Target="../media/image46.png"/><Relationship Id="rId14" Type="http://schemas.openxmlformats.org/officeDocument/2006/relationships/image" Target="../media/image40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8.png"/><Relationship Id="rId3" Type="http://schemas.openxmlformats.org/officeDocument/2006/relationships/image" Target="../media/image69.png"/><Relationship Id="rId7" Type="http://schemas.openxmlformats.org/officeDocument/2006/relationships/image" Target="../media/image73.jpe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jpe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5" Type="http://schemas.openxmlformats.org/officeDocument/2006/relationships/image" Target="../media/image80.jpe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2.png"/><Relationship Id="rId1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13" Type="http://schemas.openxmlformats.org/officeDocument/2006/relationships/image" Target="../media/image90.jpeg"/><Relationship Id="rId3" Type="http://schemas.openxmlformats.org/officeDocument/2006/relationships/image" Target="../media/image81.jpg"/><Relationship Id="rId7" Type="http://schemas.openxmlformats.org/officeDocument/2006/relationships/image" Target="../media/image85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png"/><Relationship Id="rId11" Type="http://schemas.openxmlformats.org/officeDocument/2006/relationships/image" Target="../media/image74.jpeg"/><Relationship Id="rId5" Type="http://schemas.openxmlformats.org/officeDocument/2006/relationships/image" Target="../media/image83.jpg"/><Relationship Id="rId10" Type="http://schemas.openxmlformats.org/officeDocument/2006/relationships/image" Target="../media/image88.jpg"/><Relationship Id="rId4" Type="http://schemas.openxmlformats.org/officeDocument/2006/relationships/image" Target="../media/image82.jpg"/><Relationship Id="rId9" Type="http://schemas.openxmlformats.org/officeDocument/2006/relationships/image" Target="../media/image87.jpg"/><Relationship Id="rId1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4.jpg"/><Relationship Id="rId5" Type="http://schemas.openxmlformats.org/officeDocument/2006/relationships/image" Target="../media/image93.jpg"/><Relationship Id="rId4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jpeg"/><Relationship Id="rId7" Type="http://schemas.openxmlformats.org/officeDocument/2006/relationships/image" Target="../media/image103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2.png"/><Relationship Id="rId11" Type="http://schemas.openxmlformats.org/officeDocument/2006/relationships/image" Target="../media/image107.jp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jpg"/><Relationship Id="rId1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2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6.sv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2.png"/><Relationship Id="rId11" Type="http://schemas.openxmlformats.org/officeDocument/2006/relationships/image" Target="../media/image125.png"/><Relationship Id="rId5" Type="http://schemas.openxmlformats.org/officeDocument/2006/relationships/image" Target="../media/image121.png"/><Relationship Id="rId10" Type="http://schemas.openxmlformats.org/officeDocument/2006/relationships/image" Target="../media/image109.png"/><Relationship Id="rId4" Type="http://schemas.openxmlformats.org/officeDocument/2006/relationships/image" Target="../media/image120.png"/><Relationship Id="rId9" Type="http://schemas.openxmlformats.org/officeDocument/2006/relationships/image" Target="../media/image10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2.png"/><Relationship Id="rId7" Type="http://schemas.openxmlformats.org/officeDocument/2006/relationships/image" Target="../media/image127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0.png"/><Relationship Id="rId11" Type="http://schemas.openxmlformats.org/officeDocument/2006/relationships/image" Target="../media/image78.png"/><Relationship Id="rId5" Type="http://schemas.openxmlformats.org/officeDocument/2006/relationships/image" Target="../media/image109.png"/><Relationship Id="rId10" Type="http://schemas.openxmlformats.org/officeDocument/2006/relationships/image" Target="../media/image128.png"/><Relationship Id="rId4" Type="http://schemas.openxmlformats.org/officeDocument/2006/relationships/image" Target="../media/image108.png"/><Relationship Id="rId9" Type="http://schemas.openxmlformats.org/officeDocument/2006/relationships/image" Target="../media/image11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Relationship Id="rId9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3" Type="http://schemas.openxmlformats.org/officeDocument/2006/relationships/image" Target="../media/image136.png"/><Relationship Id="rId7" Type="http://schemas.openxmlformats.org/officeDocument/2006/relationships/image" Target="../media/image14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9.jpg"/><Relationship Id="rId5" Type="http://schemas.openxmlformats.org/officeDocument/2006/relationships/image" Target="../media/image138.png"/><Relationship Id="rId4" Type="http://schemas.openxmlformats.org/officeDocument/2006/relationships/image" Target="../media/image137.jpg"/><Relationship Id="rId9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4.ico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1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6" Type="http://schemas.openxmlformats.org/officeDocument/2006/relationships/image" Target="../media/image153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6.png"/><Relationship Id="rId11" Type="http://schemas.openxmlformats.org/officeDocument/2006/relationships/image" Target="../media/image150.png"/><Relationship Id="rId5" Type="http://schemas.openxmlformats.org/officeDocument/2006/relationships/image" Target="../media/image145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49.png"/><Relationship Id="rId19" Type="http://schemas.openxmlformats.org/officeDocument/2006/relationships/image" Target="../media/image155.png"/><Relationship Id="rId4" Type="http://schemas.openxmlformats.org/officeDocument/2006/relationships/image" Target="../media/image144.png"/><Relationship Id="rId9" Type="http://schemas.openxmlformats.org/officeDocument/2006/relationships/image" Target="../media/image16.png"/><Relationship Id="rId14" Type="http://schemas.openxmlformats.org/officeDocument/2006/relationships/image" Target="../media/image15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3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C864296-0FE7-4E3B-B6C3-2E14106D61A9}"/>
              </a:ext>
            </a:extLst>
          </p:cNvPr>
          <p:cNvSpPr txBox="1">
            <a:spLocks/>
          </p:cNvSpPr>
          <p:nvPr/>
        </p:nvSpPr>
        <p:spPr>
          <a:xfrm>
            <a:off x="2339752" y="260596"/>
            <a:ext cx="5400600" cy="532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EDR&amp;URL&amp;DNS&amp;VPN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云控管系统介绍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649EFF0-7704-44F9-A927-E7FC16883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2" y="66532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5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标题 1"/>
          <p:cNvSpPr txBox="1">
            <a:spLocks/>
          </p:cNvSpPr>
          <p:nvPr/>
        </p:nvSpPr>
        <p:spPr>
          <a:xfrm>
            <a:off x="750023" y="116603"/>
            <a:ext cx="6054225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产品类比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F8F2EEF-4BAF-4DB1-8967-882AB2C46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BB432D7-7334-4D55-89D9-8CA7FA637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994375"/>
            <a:ext cx="5429250" cy="409765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30A9DB4-6CFE-4BAC-A032-A3C896636DDD}"/>
              </a:ext>
            </a:extLst>
          </p:cNvPr>
          <p:cNvSpPr/>
          <p:nvPr/>
        </p:nvSpPr>
        <p:spPr>
          <a:xfrm>
            <a:off x="1187624" y="562421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类似于</a:t>
            </a:r>
            <a:r>
              <a:rPr lang="en-US" altLang="zh-CN" sz="1400" dirty="0"/>
              <a:t>Windows Server</a:t>
            </a:r>
            <a:r>
              <a:rPr lang="zh-CN" altLang="zh-CN" sz="1400" dirty="0"/>
              <a:t>的</a:t>
            </a:r>
            <a:r>
              <a:rPr lang="en-US" altLang="zh-CN" sz="1400" dirty="0"/>
              <a:t>Server Manager</a:t>
            </a:r>
            <a:r>
              <a:rPr lang="zh-CN" altLang="zh-CN" sz="1400" dirty="0"/>
              <a:t>及各个服务的</a:t>
            </a:r>
            <a:r>
              <a:rPr lang="zh-CN" altLang="en-US" sz="1400" dirty="0"/>
              <a:t>控制台</a:t>
            </a:r>
            <a:r>
              <a:rPr lang="en-US" altLang="zh-CN" sz="1400" dirty="0"/>
              <a:t>GUI</a:t>
            </a:r>
            <a:r>
              <a:rPr lang="zh-CN" altLang="zh-CN" sz="1400" dirty="0"/>
              <a:t>管理面板</a:t>
            </a:r>
            <a:r>
              <a:rPr lang="zh-CN" altLang="en-US" sz="1400" dirty="0"/>
              <a:t>，</a:t>
            </a:r>
            <a:r>
              <a:rPr lang="en-US" altLang="zh-CN" sz="1400" dirty="0"/>
              <a:t> Always On VPN </a:t>
            </a:r>
            <a:r>
              <a:rPr lang="zh-CN" altLang="en-US" sz="1400"/>
              <a:t>，</a:t>
            </a:r>
            <a:r>
              <a:rPr lang="en-US" altLang="zh-CN" sz="1400"/>
              <a:t>OpenVPN </a:t>
            </a:r>
            <a:r>
              <a:rPr lang="en-US" altLang="zh-CN" sz="1400" dirty="0"/>
              <a:t>Access Server</a:t>
            </a:r>
            <a:r>
              <a:rPr lang="zh-CN" altLang="en-US" sz="1400" dirty="0"/>
              <a:t>，</a:t>
            </a:r>
            <a:r>
              <a:rPr lang="en-US" altLang="zh-CN" sz="1400" dirty="0" err="1"/>
              <a:t>Cpanel</a:t>
            </a:r>
            <a:r>
              <a:rPr lang="zh-CN" altLang="en-US" sz="1400" dirty="0"/>
              <a:t>、</a:t>
            </a:r>
            <a:r>
              <a:rPr lang="en-US" altLang="zh-CN" sz="1400" dirty="0" err="1"/>
              <a:t>DirectAdmin</a:t>
            </a:r>
            <a:r>
              <a:rPr lang="zh-CN" altLang="en-US" sz="1400" dirty="0"/>
              <a:t>、宝塔等</a:t>
            </a:r>
            <a:r>
              <a:rPr lang="en-US" altLang="zh-CN" sz="1400" dirty="0"/>
              <a:t>WEB</a:t>
            </a:r>
            <a:r>
              <a:rPr lang="zh-CN" altLang="en-US" sz="1400" dirty="0"/>
              <a:t>主机管理面板。</a:t>
            </a:r>
          </a:p>
        </p:txBody>
      </p:sp>
    </p:spTree>
    <p:extLst>
      <p:ext uri="{BB962C8B-B14F-4D97-AF65-F5344CB8AC3E}">
        <p14:creationId xmlns:p14="http://schemas.microsoft.com/office/powerpoint/2010/main" val="373648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7" t="17705" b="17596"/>
          <a:stretch/>
        </p:blipFill>
        <p:spPr>
          <a:xfrm>
            <a:off x="763187" y="699542"/>
            <a:ext cx="1720581" cy="2150412"/>
          </a:xfrm>
          <a:prstGeom prst="rect">
            <a:avLst/>
          </a:prstGeom>
        </p:spPr>
      </p:pic>
      <p:sp>
        <p:nvSpPr>
          <p:cNvPr id="57" name="TextBox 13"/>
          <p:cNvSpPr txBox="1"/>
          <p:nvPr/>
        </p:nvSpPr>
        <p:spPr>
          <a:xfrm flipH="1">
            <a:off x="5028111" y="699542"/>
            <a:ext cx="2060732" cy="477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●公有云一般只提供抗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DDoS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攻击、防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SQL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注入、防暴力破解等外围的安全防护措施，而云市场里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OS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级别封装的系统，无法安装在硬件中，无法安装在虚拟化的私有云中，无法进入其内部了解运行情况或安装其它的软件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●中神通大地</a:t>
            </a:r>
            <a:r>
              <a:rPr lang="en-US" altLang="zh-CN" sz="105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EDR&amp;DNS&amp;URL&amp;VPN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云控管系统提供终端主机安全、身份认证、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VPN/SS/SSH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服务器及客户端加密传输、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DNS&amp;DDNS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域名解析、大规模域名库、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&amp;HTTPS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反向代理等与应用系统紧密相连、核心的安全防护措施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●中神通大地</a:t>
            </a:r>
            <a:r>
              <a:rPr lang="en-US" altLang="zh-CN" sz="105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EDR&amp;DNS&amp;URL&amp;VPN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云控管系统是服务器软件包，可以安装在硬件中，也可以安装在虚拟机、私有云、公有云中，可以安装在应用系统所在的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OS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中，虚拟化环境下可以随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OS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一起迁徙，同时保障访问控制安全策略不变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0" name="TextBox 9"/>
          <p:cNvSpPr txBox="1"/>
          <p:nvPr/>
        </p:nvSpPr>
        <p:spPr>
          <a:xfrm rot="1397129">
            <a:off x="1205851" y="1866736"/>
            <a:ext cx="63393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 defTabSz="685800">
              <a:defRPr/>
            </a:pPr>
            <a:r>
              <a:rPr lang="zh-CN" altLang="en-US" sz="1200" dirty="0">
                <a:solidFill>
                  <a:srgbClr val="4BACC6">
                    <a:lumMod val="50000"/>
                  </a:srgbClr>
                </a:solidFill>
              </a:rPr>
              <a:t>身份认证</a:t>
            </a:r>
          </a:p>
        </p:txBody>
      </p:sp>
      <p:sp>
        <p:nvSpPr>
          <p:cNvPr id="62" name="TextBox 10"/>
          <p:cNvSpPr txBox="1"/>
          <p:nvPr/>
        </p:nvSpPr>
        <p:spPr>
          <a:xfrm rot="20035449">
            <a:off x="838800" y="1373050"/>
            <a:ext cx="75179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 defTabSz="685800">
              <a:defRPr/>
            </a:pPr>
            <a:r>
              <a:rPr lang="en-US" altLang="zh-CN" sz="1200" dirty="0">
                <a:solidFill>
                  <a:srgbClr val="F79646">
                    <a:lumMod val="50000"/>
                  </a:srgbClr>
                </a:solidFill>
              </a:rPr>
              <a:t>VPN</a:t>
            </a:r>
            <a:br>
              <a:rPr lang="en-US" altLang="zh-CN" sz="1200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zh-CN" altLang="en-US" sz="1200" dirty="0">
                <a:solidFill>
                  <a:srgbClr val="F79646">
                    <a:lumMod val="50000"/>
                  </a:srgbClr>
                </a:solidFill>
              </a:rPr>
              <a:t>加密</a:t>
            </a:r>
          </a:p>
        </p:txBody>
      </p:sp>
      <p:sp>
        <p:nvSpPr>
          <p:cNvPr id="63" name="TextBox 11"/>
          <p:cNvSpPr txBox="1"/>
          <p:nvPr/>
        </p:nvSpPr>
        <p:spPr>
          <a:xfrm rot="20161374">
            <a:off x="1551263" y="1086626"/>
            <a:ext cx="53771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 defTabSz="685800">
              <a:defRPr/>
            </a:pPr>
            <a:r>
              <a:rPr lang="zh-CN" altLang="en-US" sz="1200" dirty="0">
                <a:solidFill>
                  <a:srgbClr val="967200"/>
                </a:solidFill>
              </a:rPr>
              <a:t>防</a:t>
            </a:r>
            <a:r>
              <a:rPr lang="en-US" altLang="zh-CN" sz="1200" dirty="0">
                <a:solidFill>
                  <a:srgbClr val="967200"/>
                </a:solidFill>
              </a:rPr>
              <a:t>SQL</a:t>
            </a:r>
            <a:br>
              <a:rPr lang="en-US" altLang="zh-CN" sz="1200" dirty="0">
                <a:solidFill>
                  <a:srgbClr val="967200"/>
                </a:solidFill>
              </a:rPr>
            </a:br>
            <a:r>
              <a:rPr lang="zh-CN" altLang="en-US" sz="1200" dirty="0">
                <a:solidFill>
                  <a:srgbClr val="967200"/>
                </a:solidFill>
              </a:rPr>
              <a:t>注入</a:t>
            </a:r>
          </a:p>
        </p:txBody>
      </p:sp>
      <p:sp>
        <p:nvSpPr>
          <p:cNvPr id="64" name="TextBox 12"/>
          <p:cNvSpPr txBox="1"/>
          <p:nvPr/>
        </p:nvSpPr>
        <p:spPr>
          <a:xfrm rot="1248070">
            <a:off x="1890513" y="2081789"/>
            <a:ext cx="75179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 defTabSz="685800">
              <a:defRPr/>
            </a:pPr>
            <a:r>
              <a:rPr lang="zh-CN" altLang="en-US" sz="1200" dirty="0">
                <a:solidFill>
                  <a:srgbClr val="00B0F0"/>
                </a:solidFill>
              </a:rPr>
              <a:t>抗</a:t>
            </a:r>
            <a:r>
              <a:rPr lang="en-US" altLang="zh-CN" sz="1200" dirty="0">
                <a:solidFill>
                  <a:srgbClr val="00B0F0"/>
                </a:solidFill>
              </a:rPr>
              <a:t>DDoS</a:t>
            </a:r>
            <a:r>
              <a:rPr lang="zh-CN" altLang="en-US" sz="1200" dirty="0">
                <a:solidFill>
                  <a:srgbClr val="00B0F0"/>
                </a:solidFill>
              </a:rPr>
              <a:t>攻击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5910209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分工模型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B8EEF95-458C-48E1-94C1-F819050D18B9}"/>
              </a:ext>
            </a:extLst>
          </p:cNvPr>
          <p:cNvGrpSpPr/>
          <p:nvPr/>
        </p:nvGrpSpPr>
        <p:grpSpPr>
          <a:xfrm>
            <a:off x="2526448" y="2427734"/>
            <a:ext cx="2189568" cy="2150412"/>
            <a:chOff x="729273" y="1107218"/>
            <a:chExt cx="3388301" cy="3469377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2E0387A-C090-4FA1-9068-7275FBB15FD6}"/>
                </a:ext>
              </a:extLst>
            </p:cNvPr>
            <p:cNvSpPr/>
            <p:nvPr/>
          </p:nvSpPr>
          <p:spPr>
            <a:xfrm>
              <a:off x="2123275" y="1107218"/>
              <a:ext cx="687266" cy="6872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zh-CN" altLang="en-US" sz="800" dirty="0">
                  <a:latin typeface="微软雅黑" pitchFamily="34" charset="-122"/>
                  <a:ea typeface="微软雅黑" pitchFamily="34" charset="-122"/>
                </a:rPr>
                <a:t>过滤</a:t>
              </a:r>
              <a:br>
                <a:rPr lang="en-US" altLang="zh-CN" sz="800" dirty="0">
                  <a:latin typeface="微软雅黑" pitchFamily="34" charset="-122"/>
                  <a:ea typeface="微软雅黑" pitchFamily="34" charset="-122"/>
                </a:rPr>
              </a:br>
              <a:r>
                <a:rPr lang="zh-CN" altLang="en-US" sz="800" dirty="0">
                  <a:latin typeface="微软雅黑" pitchFamily="34" charset="-122"/>
                  <a:ea typeface="微软雅黑" pitchFamily="34" charset="-122"/>
                </a:rPr>
                <a:t>广告</a:t>
              </a: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DDF14FB-63A6-4010-8163-7FB421EC3B45}"/>
                </a:ext>
              </a:extLst>
            </p:cNvPr>
            <p:cNvSpPr/>
            <p:nvPr/>
          </p:nvSpPr>
          <p:spPr>
            <a:xfrm>
              <a:off x="2123273" y="3721284"/>
              <a:ext cx="784985" cy="855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zh-CN" altLang="en-US" sz="800" dirty="0">
                  <a:latin typeface="微软雅黑" pitchFamily="34" charset="-122"/>
                  <a:ea typeface="微软雅黑" pitchFamily="34" charset="-122"/>
                </a:rPr>
                <a:t>网盘直链</a:t>
              </a:r>
              <a:r>
                <a:rPr lang="en-US" altLang="zh-CN" sz="800" dirty="0">
                  <a:latin typeface="微软雅黑" pitchFamily="34" charset="-122"/>
                  <a:ea typeface="微软雅黑" pitchFamily="34" charset="-122"/>
                </a:rPr>
                <a:t>&amp;</a:t>
              </a:r>
              <a:r>
                <a:rPr lang="zh-CN" altLang="en-US" sz="800" dirty="0">
                  <a:latin typeface="微软雅黑" pitchFamily="34" charset="-122"/>
                  <a:ea typeface="微软雅黑" pitchFamily="34" charset="-122"/>
                </a:rPr>
                <a:t>虚拟主机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B99BF212-614F-4B32-95B3-38E740F01F7E}"/>
                </a:ext>
              </a:extLst>
            </p:cNvPr>
            <p:cNvSpPr/>
            <p:nvPr/>
          </p:nvSpPr>
          <p:spPr>
            <a:xfrm>
              <a:off x="3430308" y="2414251"/>
              <a:ext cx="687266" cy="6872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zh-CN" altLang="en-US" sz="800" dirty="0">
                  <a:latin typeface="微软雅黑" pitchFamily="34" charset="-122"/>
                  <a:ea typeface="微软雅黑" pitchFamily="34" charset="-122"/>
                </a:rPr>
                <a:t>上网</a:t>
              </a:r>
              <a:br>
                <a:rPr lang="en-US" altLang="zh-CN" sz="800" dirty="0">
                  <a:latin typeface="微软雅黑" pitchFamily="34" charset="-122"/>
                  <a:ea typeface="微软雅黑" pitchFamily="34" charset="-122"/>
                </a:rPr>
              </a:br>
              <a:r>
                <a:rPr lang="zh-CN" altLang="en-US" sz="800" dirty="0">
                  <a:latin typeface="微软雅黑" pitchFamily="34" charset="-122"/>
                  <a:ea typeface="微软雅黑" pitchFamily="34" charset="-122"/>
                </a:rPr>
                <a:t>行为</a:t>
              </a:r>
              <a:br>
                <a:rPr lang="en-US" altLang="zh-CN" sz="800" dirty="0">
                  <a:latin typeface="微软雅黑" pitchFamily="34" charset="-122"/>
                  <a:ea typeface="微软雅黑" pitchFamily="34" charset="-122"/>
                </a:rPr>
              </a:br>
              <a:r>
                <a:rPr lang="zh-CN" altLang="en-US" sz="800" dirty="0">
                  <a:latin typeface="微软雅黑" pitchFamily="34" charset="-122"/>
                  <a:ea typeface="微软雅黑" pitchFamily="34" charset="-122"/>
                </a:rPr>
                <a:t>管理</a:t>
              </a: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6ED35A8-F5AD-44F6-8A99-2CCA4299E504}"/>
                </a:ext>
              </a:extLst>
            </p:cNvPr>
            <p:cNvSpPr/>
            <p:nvPr/>
          </p:nvSpPr>
          <p:spPr>
            <a:xfrm>
              <a:off x="729273" y="2324195"/>
              <a:ext cx="774236" cy="7773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altLang="zh-CN" sz="800" dirty="0">
                  <a:latin typeface="微软雅黑" pitchFamily="34" charset="-122"/>
                  <a:ea typeface="微软雅黑" pitchFamily="34" charset="-122"/>
                </a:rPr>
                <a:t>VPN&amp;SSH</a:t>
              </a:r>
              <a:r>
                <a:rPr lang="zh-CN" altLang="en-US" sz="800" dirty="0">
                  <a:latin typeface="微软雅黑" pitchFamily="34" charset="-122"/>
                  <a:ea typeface="微软雅黑" pitchFamily="34" charset="-122"/>
                </a:rPr>
                <a:t>服务器</a:t>
              </a: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BDF59EF-E214-43BE-961F-16AFD622C3EE}"/>
                </a:ext>
              </a:extLst>
            </p:cNvPr>
            <p:cNvSpPr/>
            <p:nvPr/>
          </p:nvSpPr>
          <p:spPr>
            <a:xfrm rot="2700000">
              <a:off x="3051286" y="1490039"/>
              <a:ext cx="687266" cy="6872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zh-CN" altLang="en-US" sz="800" dirty="0">
                  <a:latin typeface="微软雅黑" pitchFamily="34" charset="-122"/>
                  <a:ea typeface="微软雅黑" pitchFamily="34" charset="-122"/>
                </a:rPr>
                <a:t>防范</a:t>
              </a:r>
              <a:br>
                <a:rPr lang="en-US" altLang="zh-CN" sz="800" dirty="0">
                  <a:latin typeface="微软雅黑" pitchFamily="34" charset="-122"/>
                  <a:ea typeface="微软雅黑" pitchFamily="34" charset="-122"/>
                </a:rPr>
              </a:br>
              <a:r>
                <a:rPr lang="zh-CN" altLang="en-US" sz="800" dirty="0">
                  <a:latin typeface="微软雅黑" pitchFamily="34" charset="-122"/>
                  <a:ea typeface="微软雅黑" pitchFamily="34" charset="-122"/>
                </a:rPr>
                <a:t>色情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13B291A-2297-4A7D-945C-9D8AA25C40C2}"/>
                </a:ext>
              </a:extLst>
            </p:cNvPr>
            <p:cNvSpPr/>
            <p:nvPr/>
          </p:nvSpPr>
          <p:spPr>
            <a:xfrm rot="2700000">
              <a:off x="1195620" y="3335546"/>
              <a:ext cx="690122" cy="70090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zh-CN" altLang="en-US" sz="800" dirty="0">
                  <a:latin typeface="微软雅黑" pitchFamily="34" charset="-122"/>
                  <a:ea typeface="微软雅黑" pitchFamily="34" charset="-122"/>
                </a:rPr>
                <a:t>代理服务器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D52B109-BF4E-4CA1-9964-86486B2117DB}"/>
                </a:ext>
              </a:extLst>
            </p:cNvPr>
            <p:cNvSpPr/>
            <p:nvPr/>
          </p:nvSpPr>
          <p:spPr>
            <a:xfrm rot="18900000">
              <a:off x="3083345" y="3307248"/>
              <a:ext cx="729182" cy="79732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altLang="zh-CN" sz="800" dirty="0">
                  <a:latin typeface="微软雅黑" pitchFamily="34" charset="-122"/>
                  <a:ea typeface="微软雅黑" pitchFamily="34" charset="-122"/>
                </a:rPr>
                <a:t>DNS</a:t>
              </a:r>
              <a:br>
                <a:rPr lang="en-US" altLang="zh-CN" sz="800" dirty="0">
                  <a:latin typeface="微软雅黑" pitchFamily="34" charset="-122"/>
                  <a:ea typeface="微软雅黑" pitchFamily="34" charset="-122"/>
                </a:rPr>
              </a:br>
              <a:r>
                <a:rPr lang="en-US" altLang="zh-CN" sz="800" dirty="0">
                  <a:latin typeface="微软雅黑" pitchFamily="34" charset="-122"/>
                  <a:ea typeface="微软雅黑" pitchFamily="34" charset="-122"/>
                </a:rPr>
                <a:t>WEB</a:t>
              </a:r>
              <a:r>
                <a:rPr lang="zh-CN" altLang="en-US" sz="800" dirty="0">
                  <a:latin typeface="微软雅黑" pitchFamily="34" charset="-122"/>
                  <a:ea typeface="微软雅黑" pitchFamily="34" charset="-122"/>
                </a:rPr>
                <a:t>服务器</a:t>
              </a: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D6983AE5-A2F6-4AE8-B2C8-C3E39F6A8B93}"/>
                </a:ext>
              </a:extLst>
            </p:cNvPr>
            <p:cNvSpPr/>
            <p:nvPr/>
          </p:nvSpPr>
          <p:spPr>
            <a:xfrm rot="-2700000">
              <a:off x="1200454" y="1484226"/>
              <a:ext cx="703708" cy="6872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altLang="zh-CN" sz="800" dirty="0">
                  <a:latin typeface="微软雅黑" pitchFamily="34" charset="-122"/>
                  <a:ea typeface="微软雅黑" pitchFamily="34" charset="-122"/>
                </a:rPr>
                <a:t>IPv6</a:t>
              </a:r>
              <a:br>
                <a:rPr lang="en-US" altLang="zh-CN" sz="800" dirty="0">
                  <a:latin typeface="微软雅黑" pitchFamily="34" charset="-122"/>
                  <a:ea typeface="微软雅黑" pitchFamily="34" charset="-122"/>
                </a:rPr>
              </a:br>
              <a:r>
                <a:rPr lang="zh-CN" altLang="en-US" sz="800" dirty="0">
                  <a:latin typeface="微软雅黑" pitchFamily="34" charset="-122"/>
                  <a:ea typeface="微软雅黑" pitchFamily="34" charset="-122"/>
                </a:rPr>
                <a:t>异地</a:t>
              </a:r>
              <a:br>
                <a:rPr lang="en-US" altLang="zh-CN" sz="800" dirty="0">
                  <a:latin typeface="微软雅黑" pitchFamily="34" charset="-122"/>
                  <a:ea typeface="微软雅黑" pitchFamily="34" charset="-122"/>
                </a:rPr>
              </a:br>
              <a:r>
                <a:rPr lang="zh-CN" altLang="en-US" sz="800" dirty="0">
                  <a:latin typeface="微软雅黑" pitchFamily="34" charset="-122"/>
                  <a:ea typeface="微软雅黑" pitchFamily="34" charset="-122"/>
                </a:rPr>
                <a:t>上网</a:t>
              </a: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283B377A-6216-433F-AFA2-F8E1B30B2BF8}"/>
                </a:ext>
              </a:extLst>
            </p:cNvPr>
            <p:cNvSpPr/>
            <p:nvPr/>
          </p:nvSpPr>
          <p:spPr>
            <a:xfrm>
              <a:off x="2389564" y="1821314"/>
              <a:ext cx="154688" cy="15430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>
              <a:extLst>
                <a:ext uri="{FF2B5EF4-FFF2-40B4-BE49-F238E27FC236}">
                  <a16:creationId xmlns:a16="http://schemas.microsoft.com/office/drawing/2014/main" id="{BC3D3A47-1461-4FAA-B0EB-6C8DDF30A75C}"/>
                </a:ext>
              </a:extLst>
            </p:cNvPr>
            <p:cNvSpPr/>
            <p:nvPr/>
          </p:nvSpPr>
          <p:spPr>
            <a:xfrm flipV="1">
              <a:off x="2389564" y="3540150"/>
              <a:ext cx="154688" cy="15430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>
              <a:extLst>
                <a:ext uri="{FF2B5EF4-FFF2-40B4-BE49-F238E27FC236}">
                  <a16:creationId xmlns:a16="http://schemas.microsoft.com/office/drawing/2014/main" id="{D23C8E26-FD66-47C6-8882-DB7D1C94E1CA}"/>
                </a:ext>
              </a:extLst>
            </p:cNvPr>
            <p:cNvSpPr/>
            <p:nvPr/>
          </p:nvSpPr>
          <p:spPr>
            <a:xfrm rot="5400000">
              <a:off x="3248982" y="2680732"/>
              <a:ext cx="154688" cy="15430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3241B76D-FF1E-451B-8AE3-5E616384E0DD}"/>
                </a:ext>
              </a:extLst>
            </p:cNvPr>
            <p:cNvSpPr/>
            <p:nvPr/>
          </p:nvSpPr>
          <p:spPr>
            <a:xfrm rot="5400000" flipV="1">
              <a:off x="1530146" y="2680732"/>
              <a:ext cx="154688" cy="15430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4421C4C5-0866-4299-B6F0-90A2F5FF0DEB}"/>
                </a:ext>
              </a:extLst>
            </p:cNvPr>
            <p:cNvSpPr/>
            <p:nvPr/>
          </p:nvSpPr>
          <p:spPr>
            <a:xfrm rot="2700000">
              <a:off x="2997263" y="2073032"/>
              <a:ext cx="154688" cy="15430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id="{4B9B8277-A1DF-457C-9160-27AF254B5251}"/>
                </a:ext>
              </a:extLst>
            </p:cNvPr>
            <p:cNvSpPr/>
            <p:nvPr/>
          </p:nvSpPr>
          <p:spPr>
            <a:xfrm rot="2700000" flipV="1">
              <a:off x="1781863" y="3288432"/>
              <a:ext cx="154688" cy="15430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>
              <a:extLst>
                <a:ext uri="{FF2B5EF4-FFF2-40B4-BE49-F238E27FC236}">
                  <a16:creationId xmlns:a16="http://schemas.microsoft.com/office/drawing/2014/main" id="{3778F1A9-FF6E-4A0A-A022-7ABC745F200D}"/>
                </a:ext>
              </a:extLst>
            </p:cNvPr>
            <p:cNvSpPr/>
            <p:nvPr/>
          </p:nvSpPr>
          <p:spPr>
            <a:xfrm rot="8100000">
              <a:off x="2997263" y="3288432"/>
              <a:ext cx="154688" cy="15430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>
              <a:extLst>
                <a:ext uri="{FF2B5EF4-FFF2-40B4-BE49-F238E27FC236}">
                  <a16:creationId xmlns:a16="http://schemas.microsoft.com/office/drawing/2014/main" id="{33665A7D-1DCC-4C14-BBBD-4F5E25D37C81}"/>
                </a:ext>
              </a:extLst>
            </p:cNvPr>
            <p:cNvSpPr/>
            <p:nvPr/>
          </p:nvSpPr>
          <p:spPr>
            <a:xfrm rot="8100000" flipV="1">
              <a:off x="1781863" y="2073032"/>
              <a:ext cx="154688" cy="15430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261F3F74-A84B-43B6-8B5F-F96C5EDDCCEE}"/>
                </a:ext>
              </a:extLst>
            </p:cNvPr>
            <p:cNvSpPr/>
            <p:nvPr/>
          </p:nvSpPr>
          <p:spPr>
            <a:xfrm>
              <a:off x="1723826" y="2014802"/>
              <a:ext cx="1486164" cy="1486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32">
              <a:extLst>
                <a:ext uri="{FF2B5EF4-FFF2-40B4-BE49-F238E27FC236}">
                  <a16:creationId xmlns:a16="http://schemas.microsoft.com/office/drawing/2014/main" id="{2D7C0B70-67CE-4381-9759-CA761DE12A1B}"/>
                </a:ext>
              </a:extLst>
            </p:cNvPr>
            <p:cNvSpPr txBox="1"/>
            <p:nvPr/>
          </p:nvSpPr>
          <p:spPr>
            <a:xfrm>
              <a:off x="2025555" y="2387010"/>
              <a:ext cx="882704" cy="6951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大地</a:t>
              </a:r>
              <a:endParaRPr lang="en-US" altLang="zh-CN" sz="14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云控</a:t>
              </a:r>
              <a:endParaRPr lang="en-US" altLang="zh-CN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03FED2C4-173E-4804-9889-912D673E3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9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标题 1"/>
          <p:cNvSpPr txBox="1">
            <a:spLocks/>
          </p:cNvSpPr>
          <p:nvPr/>
        </p:nvSpPr>
        <p:spPr>
          <a:xfrm>
            <a:off x="750023" y="116603"/>
            <a:ext cx="6918321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双栈双向全平台接入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6A74184-8668-4001-81A0-EA465C6C2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263003"/>
              </p:ext>
            </p:extLst>
          </p:nvPr>
        </p:nvGraphicFramePr>
        <p:xfrm>
          <a:off x="827584" y="962240"/>
          <a:ext cx="7992889" cy="452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947">
                  <a:extLst>
                    <a:ext uri="{9D8B030D-6E8A-4147-A177-3AD203B41FA5}">
                      <a16:colId xmlns:a16="http://schemas.microsoft.com/office/drawing/2014/main" val="2934112357"/>
                    </a:ext>
                  </a:extLst>
                </a:gridCol>
                <a:gridCol w="2987549">
                  <a:extLst>
                    <a:ext uri="{9D8B030D-6E8A-4147-A177-3AD203B41FA5}">
                      <a16:colId xmlns:a16="http://schemas.microsoft.com/office/drawing/2014/main" val="333563597"/>
                    </a:ext>
                  </a:extLst>
                </a:gridCol>
                <a:gridCol w="3528393">
                  <a:extLst>
                    <a:ext uri="{9D8B030D-6E8A-4147-A177-3AD203B41FA5}">
                      <a16:colId xmlns:a16="http://schemas.microsoft.com/office/drawing/2014/main" val="1611828447"/>
                    </a:ext>
                  </a:extLst>
                </a:gridCol>
              </a:tblGrid>
              <a:tr h="387648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IPV4</a:t>
                      </a:r>
                      <a:r>
                        <a:rPr lang="en-US" altLang="zh-CN" sz="1200" dirty="0"/>
                        <a:t>/IPv6</a:t>
                      </a:r>
                      <a:endParaRPr lang="zh-CN" alt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网络层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应用层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273483"/>
                  </a:ext>
                </a:extLst>
              </a:tr>
              <a:tr h="1433767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自身客户端功能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VPN</a:t>
                      </a:r>
                      <a:r>
                        <a:rPr lang="zh-CN" altLang="en-US" sz="1200" dirty="0"/>
                        <a:t>客户端获取新的</a:t>
                      </a:r>
                      <a:r>
                        <a:rPr lang="en-US" altLang="zh-CN" sz="1200" dirty="0" err="1"/>
                        <a:t>IPV4</a:t>
                      </a:r>
                      <a:r>
                        <a:rPr lang="en-US" altLang="zh-CN" sz="1200" dirty="0"/>
                        <a:t>/IPv6 IP</a:t>
                      </a:r>
                      <a:r>
                        <a:rPr lang="zh-CN" altLang="en-US" sz="1200" dirty="0"/>
                        <a:t>及网络（可为局域网服务）</a:t>
                      </a:r>
                      <a:endParaRPr lang="en-US" altLang="zh-CN" sz="12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P2P VPN &amp; Mesh VPN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DNS/</a:t>
                      </a:r>
                      <a:r>
                        <a:rPr lang="en-US" altLang="zh-CN" sz="1200" dirty="0" err="1"/>
                        <a:t>DDNS</a:t>
                      </a:r>
                      <a:r>
                        <a:rPr lang="zh-CN" altLang="en-US" sz="1200" dirty="0"/>
                        <a:t>客户端</a:t>
                      </a:r>
                      <a:endParaRPr lang="en-US" altLang="zh-CN" sz="12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IPv6</a:t>
                      </a:r>
                      <a:r>
                        <a:rPr lang="zh-CN" altLang="en-US" sz="1200" dirty="0"/>
                        <a:t>隧道客户端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IPv6 Google hosts</a:t>
                      </a:r>
                      <a:r>
                        <a:rPr lang="zh-CN" altLang="en-US" sz="1200" dirty="0"/>
                        <a:t>更新</a:t>
                      </a:r>
                      <a:endParaRPr lang="en-US" altLang="zh-CN" sz="12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GRE</a:t>
                      </a:r>
                      <a:r>
                        <a:rPr lang="zh-CN" altLang="en-US" sz="1200" dirty="0"/>
                        <a:t>隧道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200" dirty="0"/>
                        <a:t>反向代理、在线代理作为</a:t>
                      </a:r>
                      <a:r>
                        <a:rPr lang="en-US" altLang="zh-CN" sz="1200" dirty="0"/>
                        <a:t>WEB</a:t>
                      </a:r>
                      <a:r>
                        <a:rPr lang="zh-CN" altLang="en-US" sz="1200" dirty="0"/>
                        <a:t>客户端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SS/TJ/</a:t>
                      </a:r>
                      <a:r>
                        <a:rPr lang="en-US" altLang="zh-CN" sz="1200" dirty="0" err="1"/>
                        <a:t>V2</a:t>
                      </a:r>
                      <a:r>
                        <a:rPr lang="en-US" altLang="zh-CN" sz="1200" dirty="0"/>
                        <a:t>/</a:t>
                      </a:r>
                      <a:r>
                        <a:rPr lang="en-US" altLang="zh-CN" sz="1200" dirty="0" err="1"/>
                        <a:t>SSR</a:t>
                      </a:r>
                      <a:r>
                        <a:rPr lang="en-US" altLang="zh-CN" sz="1200" dirty="0"/>
                        <a:t>/SSH</a:t>
                      </a:r>
                      <a:r>
                        <a:rPr lang="zh-CN" altLang="en-US" sz="1200" dirty="0"/>
                        <a:t>作为</a:t>
                      </a:r>
                      <a:r>
                        <a:rPr lang="en-US" altLang="zh-CN" sz="1200" dirty="0"/>
                        <a:t>Socks</a:t>
                      </a:r>
                      <a:r>
                        <a:rPr lang="zh-CN" altLang="en-US" sz="1200" dirty="0"/>
                        <a:t>或端口代理客户端</a:t>
                      </a:r>
                      <a:endParaRPr lang="en-US" altLang="zh-CN" sz="12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 err="1"/>
                        <a:t>V2</a:t>
                      </a:r>
                      <a:r>
                        <a:rPr lang="zh-CN" altLang="en-US" sz="1200" dirty="0"/>
                        <a:t>利用</a:t>
                      </a:r>
                      <a:r>
                        <a:rPr lang="en-US" altLang="zh-CN" sz="1200" dirty="0"/>
                        <a:t>SS/</a:t>
                      </a:r>
                      <a:r>
                        <a:rPr lang="en-US" altLang="zh-CN" sz="1200" dirty="0" err="1"/>
                        <a:t>SSR</a:t>
                      </a:r>
                      <a:r>
                        <a:rPr lang="en-US" altLang="zh-CN" sz="1200" dirty="0"/>
                        <a:t>/SSH/WARP</a:t>
                      </a:r>
                      <a:r>
                        <a:rPr lang="zh-CN" altLang="en-US" sz="1200" dirty="0"/>
                        <a:t>客户端的</a:t>
                      </a:r>
                      <a:r>
                        <a:rPr lang="en-US" altLang="zh-CN" sz="1200" dirty="0"/>
                        <a:t>Socks</a:t>
                      </a:r>
                      <a:r>
                        <a:rPr lang="zh-CN" altLang="en-US" sz="1200" dirty="0"/>
                        <a:t>代理作为出口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200" dirty="0"/>
                        <a:t>利用</a:t>
                      </a:r>
                      <a:r>
                        <a:rPr lang="en-US" altLang="zh-CN" sz="1200" dirty="0" err="1"/>
                        <a:t>netch</a:t>
                      </a:r>
                      <a:r>
                        <a:rPr lang="zh-CN" altLang="en-US" sz="1200" dirty="0"/>
                        <a:t>实现</a:t>
                      </a:r>
                      <a:r>
                        <a:rPr lang="en-US" altLang="zh-CN" sz="1200" dirty="0"/>
                        <a:t>4</a:t>
                      </a:r>
                      <a:r>
                        <a:rPr lang="zh-CN" altLang="en-US" sz="1200" dirty="0"/>
                        <a:t>层路由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每应用不同路由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 err="1"/>
                        <a:t>WS+CF</a:t>
                      </a:r>
                      <a:r>
                        <a:rPr lang="en-US" altLang="zh-CN" sz="1200" dirty="0"/>
                        <a:t>/</a:t>
                      </a:r>
                      <a:r>
                        <a:rPr lang="en-US" altLang="zh-CN" sz="1200" dirty="0" err="1"/>
                        <a:t>Stunnel</a:t>
                      </a:r>
                      <a:r>
                        <a:rPr lang="zh-CN" altLang="en-US" sz="1200" dirty="0"/>
                        <a:t>客户端</a:t>
                      </a:r>
                      <a:endParaRPr lang="en-US" altLang="zh-CN" sz="12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200" dirty="0"/>
                        <a:t>通过</a:t>
                      </a:r>
                      <a:r>
                        <a:rPr lang="en-US" altLang="zh-CN" sz="1200" dirty="0"/>
                        <a:t>WARP</a:t>
                      </a:r>
                      <a:r>
                        <a:rPr lang="zh-CN" altLang="en-US" sz="1200" dirty="0"/>
                        <a:t>客户端</a:t>
                      </a:r>
                      <a:r>
                        <a:rPr lang="en-US" altLang="zh-CN" sz="1200" dirty="0"/>
                        <a:t>Socks</a:t>
                      </a:r>
                      <a:r>
                        <a:rPr lang="zh-CN" altLang="en-US" sz="1200" dirty="0"/>
                        <a:t>代理获得双栈公网出口</a:t>
                      </a:r>
                      <a:endParaRPr lang="en-US" altLang="zh-CN" sz="12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SS/</a:t>
                      </a:r>
                      <a:r>
                        <a:rPr lang="en-US" altLang="zh-CN" sz="1200" dirty="0" err="1"/>
                        <a:t>SSR</a:t>
                      </a:r>
                      <a:r>
                        <a:rPr lang="zh-CN" altLang="en-US" sz="1200" dirty="0"/>
                        <a:t>全局透明</a:t>
                      </a:r>
                      <a:r>
                        <a:rPr lang="en-US" altLang="zh-CN" sz="1200" dirty="0"/>
                        <a:t>Socks</a:t>
                      </a:r>
                      <a:r>
                        <a:rPr lang="zh-CN" altLang="en-US" sz="1200" dirty="0"/>
                        <a:t>代理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200" dirty="0"/>
                        <a:t>真实域名</a:t>
                      </a:r>
                      <a:r>
                        <a:rPr lang="en-US" altLang="zh-CN" sz="1200" dirty="0"/>
                        <a:t>SSL</a:t>
                      </a:r>
                      <a:r>
                        <a:rPr lang="zh-CN" altLang="en-US" sz="1200" dirty="0"/>
                        <a:t>证书请求更新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16503"/>
                  </a:ext>
                </a:extLst>
              </a:tr>
              <a:tr h="1816105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自身服务器功能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 err="1"/>
                        <a:t>SNAT</a:t>
                      </a:r>
                      <a:r>
                        <a:rPr lang="zh-CN" altLang="en-US" sz="1200" dirty="0"/>
                        <a:t>、</a:t>
                      </a:r>
                      <a:r>
                        <a:rPr lang="en-US" altLang="zh-CN" sz="1200" dirty="0"/>
                        <a:t>DNAT</a:t>
                      </a:r>
                      <a:r>
                        <a:rPr lang="zh-CN" altLang="en-US" sz="1200" dirty="0"/>
                        <a:t>地址转换</a:t>
                      </a:r>
                      <a:endParaRPr lang="en-US" altLang="zh-CN" sz="12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200" dirty="0"/>
                        <a:t>通用</a:t>
                      </a:r>
                      <a:r>
                        <a:rPr lang="en-US" altLang="zh-CN" sz="1200" dirty="0"/>
                        <a:t>TCP</a:t>
                      </a:r>
                      <a:r>
                        <a:rPr lang="zh-CN" altLang="en-US" sz="1200" dirty="0"/>
                        <a:t>、</a:t>
                      </a:r>
                      <a:r>
                        <a:rPr lang="en-US" altLang="zh-CN" sz="1200" dirty="0"/>
                        <a:t>UDP</a:t>
                      </a:r>
                      <a:r>
                        <a:rPr lang="zh-CN" altLang="en-US" sz="1200" dirty="0"/>
                        <a:t>代理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端口转移</a:t>
                      </a:r>
                      <a:endParaRPr lang="en-US" altLang="zh-CN" sz="12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VPN</a:t>
                      </a:r>
                      <a:r>
                        <a:rPr lang="zh-CN" altLang="en-US" sz="1200" dirty="0"/>
                        <a:t>服务器</a:t>
                      </a:r>
                      <a:r>
                        <a:rPr lang="en-US" altLang="zh-CN" sz="1200" dirty="0"/>
                        <a:t>/GRE</a:t>
                      </a:r>
                      <a:r>
                        <a:rPr lang="zh-CN" altLang="en-US" sz="1200" dirty="0"/>
                        <a:t>隧道</a:t>
                      </a:r>
                      <a:r>
                        <a:rPr lang="en-US" altLang="zh-CN" sz="1200" dirty="0"/>
                        <a:t>+</a:t>
                      </a:r>
                      <a:r>
                        <a:rPr lang="zh-CN" altLang="en-US" sz="1200" dirty="0"/>
                        <a:t>端口映射</a:t>
                      </a:r>
                      <a:r>
                        <a:rPr lang="en-US" altLang="zh-CN" sz="1200" dirty="0"/>
                        <a:t>+Split Tunneling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DNS/</a:t>
                      </a:r>
                      <a:r>
                        <a:rPr lang="en-US" altLang="zh-CN" sz="1200" dirty="0" err="1"/>
                        <a:t>DDNS</a:t>
                      </a:r>
                      <a:r>
                        <a:rPr lang="zh-CN" altLang="en-US" sz="1200" dirty="0"/>
                        <a:t>服务器</a:t>
                      </a:r>
                      <a:endParaRPr lang="en-US" altLang="zh-CN" sz="12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200" dirty="0"/>
                        <a:t>智能</a:t>
                      </a:r>
                      <a:r>
                        <a:rPr lang="en-US" altLang="zh-CN" sz="1200" dirty="0"/>
                        <a:t>DNS</a:t>
                      </a:r>
                      <a:r>
                        <a:rPr lang="zh-CN" altLang="en-US" sz="1200" dirty="0"/>
                        <a:t>解析（不同来源不同结果）</a:t>
                      </a:r>
                      <a:endParaRPr lang="en-US" altLang="zh-CN" sz="12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200" dirty="0"/>
                        <a:t>大规模</a:t>
                      </a:r>
                      <a:r>
                        <a:rPr lang="en-US" altLang="zh-CN" sz="1200" dirty="0"/>
                        <a:t>DNS</a:t>
                      </a:r>
                      <a:r>
                        <a:rPr lang="zh-CN" altLang="en-US" sz="1200" dirty="0"/>
                        <a:t>域名库</a:t>
                      </a:r>
                      <a:endParaRPr lang="en-US" altLang="zh-CN" sz="12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Iptables</a:t>
                      </a:r>
                      <a:r>
                        <a:rPr lang="zh-CN" altLang="en-US" sz="1200" dirty="0"/>
                        <a:t>主机防火墙</a:t>
                      </a:r>
                      <a:endParaRPr lang="en-US" altLang="zh-CN" sz="12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200" dirty="0"/>
                        <a:t>用户认证</a:t>
                      </a:r>
                      <a:r>
                        <a:rPr lang="en-US" altLang="zh-CN" sz="1200" dirty="0"/>
                        <a:t>+</a:t>
                      </a:r>
                      <a:r>
                        <a:rPr lang="zh-CN" altLang="en-US" sz="1200" dirty="0"/>
                        <a:t>防暴力破解</a:t>
                      </a:r>
                      <a:r>
                        <a:rPr lang="en-US" altLang="zh-CN" sz="1200" dirty="0"/>
                        <a:t>+TOTP</a:t>
                      </a:r>
                      <a:r>
                        <a:rPr lang="zh-CN" altLang="en-US" sz="1200" dirty="0"/>
                        <a:t>动态密码认证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WEB</a:t>
                      </a:r>
                      <a:r>
                        <a:rPr lang="zh-CN" altLang="en-US" sz="1200" dirty="0"/>
                        <a:t>代理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Socks</a:t>
                      </a:r>
                      <a:r>
                        <a:rPr lang="zh-CN" altLang="en-US" sz="1200" dirty="0"/>
                        <a:t>代理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 err="1"/>
                        <a:t>WS+CF</a:t>
                      </a:r>
                      <a:r>
                        <a:rPr lang="en-US" altLang="zh-CN" sz="1200" dirty="0"/>
                        <a:t>/</a:t>
                      </a:r>
                      <a:r>
                        <a:rPr lang="en-US" altLang="zh-CN" sz="1200" dirty="0" err="1"/>
                        <a:t>Stunnel</a:t>
                      </a:r>
                      <a:r>
                        <a:rPr lang="zh-CN" altLang="en-US" sz="1200" dirty="0"/>
                        <a:t>服务器</a:t>
                      </a:r>
                      <a:endParaRPr lang="en-US" altLang="zh-CN" sz="12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HTTPS WAF</a:t>
                      </a:r>
                      <a:r>
                        <a:rPr lang="zh-CN" altLang="en-US" sz="1200" dirty="0"/>
                        <a:t>代理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WEB</a:t>
                      </a:r>
                      <a:r>
                        <a:rPr lang="zh-CN" altLang="en-US" sz="1200" dirty="0"/>
                        <a:t>在线代理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WebDAV</a:t>
                      </a:r>
                      <a:r>
                        <a:rPr lang="zh-CN" altLang="en-US" sz="1200" dirty="0"/>
                        <a:t>存储服务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WEB</a:t>
                      </a:r>
                      <a:r>
                        <a:rPr lang="zh-CN" altLang="en-US" sz="1200" dirty="0"/>
                        <a:t>服务器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反代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SSH/SFTP</a:t>
                      </a:r>
                      <a:r>
                        <a:rPr lang="zh-CN" altLang="en-US" sz="1200" dirty="0"/>
                        <a:t>服务器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50014"/>
                  </a:ext>
                </a:extLst>
              </a:tr>
              <a:tr h="477922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服务器的客户端平台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Windows</a:t>
                      </a:r>
                      <a:r>
                        <a:rPr lang="zh-CN" altLang="en-US" sz="1200" dirty="0"/>
                        <a:t>、</a:t>
                      </a:r>
                      <a:r>
                        <a:rPr lang="en-US" altLang="zh-CN" sz="1200" dirty="0"/>
                        <a:t>Linux</a:t>
                      </a:r>
                      <a:r>
                        <a:rPr lang="zh-CN" altLang="en-US" sz="1200" dirty="0"/>
                        <a:t>、</a:t>
                      </a:r>
                      <a:r>
                        <a:rPr lang="en-US" altLang="zh-CN" sz="1200" dirty="0"/>
                        <a:t>MacOS</a:t>
                      </a:r>
                      <a:r>
                        <a:rPr lang="zh-CN" altLang="en-US" sz="1200" dirty="0"/>
                        <a:t>、安卓、</a:t>
                      </a:r>
                      <a:r>
                        <a:rPr lang="en-US" altLang="zh-CN" sz="1200" dirty="0"/>
                        <a:t>iOS</a:t>
                      </a:r>
                      <a:r>
                        <a:rPr lang="zh-CN" altLang="en-US" sz="1200" dirty="0"/>
                        <a:t>、</a:t>
                      </a:r>
                      <a:r>
                        <a:rPr lang="en-US" altLang="zh-CN" sz="1200" dirty="0"/>
                        <a:t>HTML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200" dirty="0"/>
                        <a:t>PC</a:t>
                      </a:r>
                      <a:r>
                        <a:rPr lang="zh-CN" altLang="en-US" sz="1200" dirty="0"/>
                        <a:t>、笔记本、平板电脑、手机、路由器、物联网设备、电纸书、智能盒子、游戏机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723928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B0202D6D-5103-4975-9395-5B19FF305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7670F79-BF7F-4A43-A13E-561697C57687}"/>
              </a:ext>
            </a:extLst>
          </p:cNvPr>
          <p:cNvSpPr/>
          <p:nvPr/>
        </p:nvSpPr>
        <p:spPr>
          <a:xfrm>
            <a:off x="750022" y="656737"/>
            <a:ext cx="4974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/>
              <a:t>双栈双向，四通八达，运用之妙，存乎一心！</a:t>
            </a:r>
          </a:p>
        </p:txBody>
      </p:sp>
    </p:spTree>
    <p:extLst>
      <p:ext uri="{BB962C8B-B14F-4D97-AF65-F5344CB8AC3E}">
        <p14:creationId xmlns:p14="http://schemas.microsoft.com/office/powerpoint/2010/main" val="4059605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6FD3C7AA-FD63-1293-A078-35F489F9ACFB}"/>
              </a:ext>
            </a:extLst>
          </p:cNvPr>
          <p:cNvGrpSpPr/>
          <p:nvPr/>
        </p:nvGrpSpPr>
        <p:grpSpPr>
          <a:xfrm>
            <a:off x="4898050" y="1297463"/>
            <a:ext cx="3437649" cy="442345"/>
            <a:chOff x="4898050" y="1297463"/>
            <a:chExt cx="3437649" cy="442345"/>
          </a:xfrm>
        </p:grpSpPr>
        <p:sp>
          <p:nvSpPr>
            <p:cNvPr id="58" name="圆角矩形 57"/>
            <p:cNvSpPr/>
            <p:nvPr/>
          </p:nvSpPr>
          <p:spPr>
            <a:xfrm>
              <a:off x="4898050" y="1297463"/>
              <a:ext cx="3437649" cy="442345"/>
            </a:xfrm>
            <a:prstGeom prst="round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TextBox 77"/>
            <p:cNvSpPr txBox="1"/>
            <p:nvPr/>
          </p:nvSpPr>
          <p:spPr>
            <a:xfrm>
              <a:off x="5188246" y="1399912"/>
              <a:ext cx="3056162" cy="155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b="1" dirty="0"/>
                <a:t>防病毒</a:t>
              </a:r>
              <a:r>
                <a:rPr lang="en-US" altLang="zh-CN" dirty="0"/>
                <a:t>……</a:t>
              </a:r>
              <a:r>
                <a:rPr lang="zh-CN" altLang="en-US" dirty="0"/>
                <a:t>文件系统实时防护</a:t>
              </a:r>
              <a:endParaRPr lang="en-US" altLang="zh-CN" dirty="0"/>
            </a:p>
          </p:txBody>
        </p:sp>
      </p:grpSp>
      <p:pic>
        <p:nvPicPr>
          <p:cNvPr id="61" name="图片 6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39" y="1399912"/>
            <a:ext cx="277449" cy="29024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A0B90CE-8DFF-77C9-EC25-D7B1569E3F84}"/>
              </a:ext>
            </a:extLst>
          </p:cNvPr>
          <p:cNvGrpSpPr/>
          <p:nvPr/>
        </p:nvGrpSpPr>
        <p:grpSpPr>
          <a:xfrm>
            <a:off x="4898519" y="2454197"/>
            <a:ext cx="3437649" cy="426693"/>
            <a:chOff x="4898519" y="2454197"/>
            <a:chExt cx="3437649" cy="426693"/>
          </a:xfrm>
        </p:grpSpPr>
        <p:sp>
          <p:nvSpPr>
            <p:cNvPr id="82" name="圆角矩形 81"/>
            <p:cNvSpPr/>
            <p:nvPr/>
          </p:nvSpPr>
          <p:spPr>
            <a:xfrm>
              <a:off x="4898519" y="2454197"/>
              <a:ext cx="3437649" cy="426693"/>
            </a:xfrm>
            <a:prstGeom prst="round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TextBox 77"/>
            <p:cNvSpPr txBox="1"/>
            <p:nvPr/>
          </p:nvSpPr>
          <p:spPr>
            <a:xfrm>
              <a:off x="5188715" y="2553996"/>
              <a:ext cx="3055693" cy="1555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b="1" dirty="0"/>
                <a:t>HTTPS WAF</a:t>
              </a:r>
              <a:r>
                <a:rPr lang="en-US" altLang="zh-CN" dirty="0"/>
                <a:t>……</a:t>
              </a:r>
              <a:r>
                <a:rPr lang="zh-CN" altLang="en-US" dirty="0"/>
                <a:t>具有</a:t>
              </a:r>
              <a:r>
                <a:rPr lang="en-US" altLang="zh-CN" dirty="0"/>
                <a:t>WAF</a:t>
              </a:r>
              <a:r>
                <a:rPr lang="zh-CN" altLang="en-US" dirty="0"/>
                <a:t>功能的</a:t>
              </a:r>
              <a:r>
                <a:rPr lang="en-US" altLang="zh-CN" dirty="0"/>
                <a:t>HTTPS</a:t>
              </a:r>
              <a:r>
                <a:rPr lang="zh-CN" altLang="en-US" dirty="0"/>
                <a:t>反代服务器</a:t>
              </a:r>
              <a:endParaRPr lang="en-US" altLang="zh-CN" dirty="0"/>
            </a:p>
          </p:txBody>
        </p:sp>
      </p:grpSp>
      <p:pic>
        <p:nvPicPr>
          <p:cNvPr id="85" name="图片 8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62" y="2535013"/>
            <a:ext cx="298832" cy="279465"/>
          </a:xfrm>
          <a:prstGeom prst="rect">
            <a:avLst/>
          </a:prstGeom>
          <a:ln>
            <a:noFill/>
          </a:ln>
        </p:spPr>
      </p:pic>
      <p:sp>
        <p:nvSpPr>
          <p:cNvPr id="77" name="TextBox 76"/>
          <p:cNvSpPr txBox="1"/>
          <p:nvPr/>
        </p:nvSpPr>
        <p:spPr>
          <a:xfrm>
            <a:off x="4862124" y="793036"/>
            <a:ext cx="144016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7606DAB-7F6A-5632-933D-37ADF7A59B1A}"/>
              </a:ext>
            </a:extLst>
          </p:cNvPr>
          <p:cNvGrpSpPr/>
          <p:nvPr/>
        </p:nvGrpSpPr>
        <p:grpSpPr>
          <a:xfrm>
            <a:off x="4894681" y="683530"/>
            <a:ext cx="3437649" cy="426693"/>
            <a:chOff x="4894681" y="683530"/>
            <a:chExt cx="3437649" cy="426693"/>
          </a:xfrm>
        </p:grpSpPr>
        <p:sp>
          <p:nvSpPr>
            <p:cNvPr id="92" name="圆角矩形 91"/>
            <p:cNvSpPr/>
            <p:nvPr/>
          </p:nvSpPr>
          <p:spPr>
            <a:xfrm>
              <a:off x="4894681" y="683530"/>
              <a:ext cx="3437649" cy="426693"/>
            </a:xfrm>
            <a:prstGeom prst="round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TextBox 77"/>
            <p:cNvSpPr txBox="1"/>
            <p:nvPr/>
          </p:nvSpPr>
          <p:spPr>
            <a:xfrm>
              <a:off x="5184877" y="783329"/>
              <a:ext cx="3075445" cy="1555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b="1" dirty="0"/>
                <a:t>防火墙</a:t>
              </a:r>
              <a:r>
                <a:rPr lang="en-US" altLang="zh-CN" dirty="0"/>
                <a:t>……</a:t>
              </a:r>
              <a:r>
                <a:rPr lang="zh-CN" altLang="en-US" dirty="0"/>
                <a:t>零信任傻瓜式主机防火墙</a:t>
              </a:r>
              <a:endParaRPr lang="en-US" altLang="zh-CN" dirty="0"/>
            </a:p>
          </p:txBody>
        </p:sp>
      </p:grpSp>
      <p:pic>
        <p:nvPicPr>
          <p:cNvPr id="95" name="图片 9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39" y="766672"/>
            <a:ext cx="279956" cy="268670"/>
          </a:xfrm>
          <a:prstGeom prst="rect">
            <a:avLst/>
          </a:prstGeom>
          <a:ln>
            <a:noFill/>
          </a:ln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95CD3709-E0CE-046D-5B27-E29162515EF4}"/>
              </a:ext>
            </a:extLst>
          </p:cNvPr>
          <p:cNvGrpSpPr/>
          <p:nvPr/>
        </p:nvGrpSpPr>
        <p:grpSpPr>
          <a:xfrm>
            <a:off x="4894681" y="1880335"/>
            <a:ext cx="3437649" cy="426693"/>
            <a:chOff x="4894681" y="1880335"/>
            <a:chExt cx="3437649" cy="426693"/>
          </a:xfrm>
        </p:grpSpPr>
        <p:sp>
          <p:nvSpPr>
            <p:cNvPr id="97" name="圆角矩形 96"/>
            <p:cNvSpPr/>
            <p:nvPr/>
          </p:nvSpPr>
          <p:spPr>
            <a:xfrm>
              <a:off x="4894681" y="1880335"/>
              <a:ext cx="3437649" cy="426693"/>
            </a:xfrm>
            <a:prstGeom prst="round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TextBox 77"/>
            <p:cNvSpPr txBox="1"/>
            <p:nvPr/>
          </p:nvSpPr>
          <p:spPr>
            <a:xfrm>
              <a:off x="5184877" y="1980134"/>
              <a:ext cx="2941847" cy="155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b="1" dirty="0"/>
                <a:t>HIDS</a:t>
              </a:r>
              <a:r>
                <a:rPr lang="zh-CN" altLang="en-US" b="1" dirty="0"/>
                <a:t>入侵检测</a:t>
              </a:r>
              <a:r>
                <a:rPr lang="en-US" altLang="zh-CN" dirty="0"/>
                <a:t>……</a:t>
              </a:r>
              <a:r>
                <a:rPr lang="zh-CN" altLang="en-US" dirty="0"/>
                <a:t>异常文件，</a:t>
              </a:r>
              <a:r>
                <a:rPr lang="en-US" altLang="zh-CN" dirty="0"/>
                <a:t>rootkit</a:t>
              </a:r>
              <a:r>
                <a:rPr lang="zh-CN" altLang="en-US" dirty="0"/>
                <a:t>软件漏洞检测</a:t>
              </a:r>
              <a:endParaRPr lang="en-US" altLang="zh-CN" dirty="0"/>
            </a:p>
          </p:txBody>
        </p:sp>
      </p:grpSp>
      <p:sp>
        <p:nvSpPr>
          <p:cNvPr id="55" name="标题 1"/>
          <p:cNvSpPr txBox="1">
            <a:spLocks/>
          </p:cNvSpPr>
          <p:nvPr/>
        </p:nvSpPr>
        <p:spPr>
          <a:xfrm>
            <a:off x="750023" y="116603"/>
            <a:ext cx="6702297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——Linux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终端安全防护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0AE3AA6-DCF3-DA75-897E-7A57E8F2D6CA}"/>
              </a:ext>
            </a:extLst>
          </p:cNvPr>
          <p:cNvGrpSpPr/>
          <p:nvPr/>
        </p:nvGrpSpPr>
        <p:grpSpPr>
          <a:xfrm>
            <a:off x="4919496" y="3064458"/>
            <a:ext cx="3437649" cy="426693"/>
            <a:chOff x="4919496" y="3064458"/>
            <a:chExt cx="3437649" cy="426693"/>
          </a:xfrm>
        </p:grpSpPr>
        <p:sp>
          <p:nvSpPr>
            <p:cNvPr id="60" name="圆角矩形 81">
              <a:extLst>
                <a:ext uri="{FF2B5EF4-FFF2-40B4-BE49-F238E27FC236}">
                  <a16:creationId xmlns:a16="http://schemas.microsoft.com/office/drawing/2014/main" id="{CF1EEEF3-D5D0-4903-B8F4-7624E41FB0E6}"/>
                </a:ext>
              </a:extLst>
            </p:cNvPr>
            <p:cNvSpPr/>
            <p:nvPr/>
          </p:nvSpPr>
          <p:spPr>
            <a:xfrm>
              <a:off x="4919496" y="3064458"/>
              <a:ext cx="3437649" cy="426693"/>
            </a:xfrm>
            <a:prstGeom prst="round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id="{00DBE43A-5560-4156-8CE5-C524B8CF4D5B}"/>
                </a:ext>
              </a:extLst>
            </p:cNvPr>
            <p:cNvSpPr txBox="1"/>
            <p:nvPr/>
          </p:nvSpPr>
          <p:spPr>
            <a:xfrm>
              <a:off x="5209692" y="3164257"/>
              <a:ext cx="3055693" cy="155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b="1" dirty="0"/>
                <a:t>安全</a:t>
              </a:r>
              <a:r>
                <a:rPr lang="en-US" altLang="zh-CN" b="1" dirty="0"/>
                <a:t>WEB</a:t>
              </a:r>
              <a:r>
                <a:rPr lang="zh-CN" altLang="en-US" b="1" dirty="0"/>
                <a:t>服务器</a:t>
              </a:r>
              <a:r>
                <a:rPr lang="en-US" altLang="zh-CN" dirty="0"/>
                <a:t>……</a:t>
              </a:r>
              <a:r>
                <a:rPr lang="zh-CN" altLang="en-US" dirty="0"/>
                <a:t>安全的文件权限设置，内置</a:t>
              </a:r>
              <a:r>
                <a:rPr lang="en-US" altLang="zh-CN" dirty="0"/>
                <a:t>WAF</a:t>
              </a:r>
            </a:p>
          </p:txBody>
        </p:sp>
      </p:grpSp>
      <p:sp>
        <p:nvSpPr>
          <p:cNvPr id="65" name="TextBox 76">
            <a:extLst>
              <a:ext uri="{FF2B5EF4-FFF2-40B4-BE49-F238E27FC236}">
                <a16:creationId xmlns:a16="http://schemas.microsoft.com/office/drawing/2014/main" id="{6D8C4B4C-2FC1-4A25-A73B-D197CC44C5FD}"/>
              </a:ext>
            </a:extLst>
          </p:cNvPr>
          <p:cNvSpPr txBox="1"/>
          <p:nvPr/>
        </p:nvSpPr>
        <p:spPr>
          <a:xfrm>
            <a:off x="4893312" y="3784225"/>
            <a:ext cx="144016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B82600F-44AC-1C73-EF23-19A1CD21703E}"/>
              </a:ext>
            </a:extLst>
          </p:cNvPr>
          <p:cNvGrpSpPr/>
          <p:nvPr/>
        </p:nvGrpSpPr>
        <p:grpSpPr>
          <a:xfrm>
            <a:off x="4925869" y="3674719"/>
            <a:ext cx="3437649" cy="426693"/>
            <a:chOff x="4925869" y="3674719"/>
            <a:chExt cx="3437649" cy="426693"/>
          </a:xfrm>
        </p:grpSpPr>
        <p:sp>
          <p:nvSpPr>
            <p:cNvPr id="67" name="圆角矩形 91">
              <a:extLst>
                <a:ext uri="{FF2B5EF4-FFF2-40B4-BE49-F238E27FC236}">
                  <a16:creationId xmlns:a16="http://schemas.microsoft.com/office/drawing/2014/main" id="{5441DE0E-FCAB-4B55-84A5-FFA59EC32CC0}"/>
                </a:ext>
              </a:extLst>
            </p:cNvPr>
            <p:cNvSpPr/>
            <p:nvPr/>
          </p:nvSpPr>
          <p:spPr>
            <a:xfrm>
              <a:off x="4925869" y="3674719"/>
              <a:ext cx="3437649" cy="426693"/>
            </a:xfrm>
            <a:prstGeom prst="round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TextBox 77">
              <a:extLst>
                <a:ext uri="{FF2B5EF4-FFF2-40B4-BE49-F238E27FC236}">
                  <a16:creationId xmlns:a16="http://schemas.microsoft.com/office/drawing/2014/main" id="{58384994-EB48-4FFD-9E51-BA4FA03FF8CA}"/>
                </a:ext>
              </a:extLst>
            </p:cNvPr>
            <p:cNvSpPr txBox="1"/>
            <p:nvPr/>
          </p:nvSpPr>
          <p:spPr>
            <a:xfrm>
              <a:off x="5216065" y="3774518"/>
              <a:ext cx="3075445" cy="1555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b="1" dirty="0"/>
                <a:t>安全加固</a:t>
              </a:r>
              <a:r>
                <a:rPr lang="en-US" altLang="zh-CN" dirty="0"/>
                <a:t>…</a:t>
              </a:r>
              <a:r>
                <a:rPr lang="zh-CN" altLang="en-US" dirty="0"/>
                <a:t>内网穿透，网盘直链，文件存储分享同步</a:t>
              </a:r>
              <a:endParaRPr lang="en-US" altLang="zh-CN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07FDFE7-B09E-D7CE-54B1-CF777AFA649F}"/>
              </a:ext>
            </a:extLst>
          </p:cNvPr>
          <p:cNvGrpSpPr/>
          <p:nvPr/>
        </p:nvGrpSpPr>
        <p:grpSpPr>
          <a:xfrm>
            <a:off x="4943800" y="4278894"/>
            <a:ext cx="3437649" cy="426693"/>
            <a:chOff x="4943800" y="4278894"/>
            <a:chExt cx="3437649" cy="426693"/>
          </a:xfrm>
        </p:grpSpPr>
        <p:sp>
          <p:nvSpPr>
            <p:cNvPr id="71" name="圆角矩形 86">
              <a:extLst>
                <a:ext uri="{FF2B5EF4-FFF2-40B4-BE49-F238E27FC236}">
                  <a16:creationId xmlns:a16="http://schemas.microsoft.com/office/drawing/2014/main" id="{5BD21FFB-E6F1-40E4-AB95-4A41621E1180}"/>
                </a:ext>
              </a:extLst>
            </p:cNvPr>
            <p:cNvSpPr/>
            <p:nvPr/>
          </p:nvSpPr>
          <p:spPr>
            <a:xfrm>
              <a:off x="4943800" y="4278894"/>
              <a:ext cx="3437649" cy="426693"/>
            </a:xfrm>
            <a:prstGeom prst="round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TextBox 77">
              <a:extLst>
                <a:ext uri="{FF2B5EF4-FFF2-40B4-BE49-F238E27FC236}">
                  <a16:creationId xmlns:a16="http://schemas.microsoft.com/office/drawing/2014/main" id="{359E0ED4-A861-40A3-B791-891D49283553}"/>
                </a:ext>
              </a:extLst>
            </p:cNvPr>
            <p:cNvSpPr txBox="1"/>
            <p:nvPr/>
          </p:nvSpPr>
          <p:spPr>
            <a:xfrm>
              <a:off x="5233996" y="4378693"/>
              <a:ext cx="3055693" cy="155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b="1" dirty="0"/>
                <a:t>系统自动升级</a:t>
              </a:r>
              <a:r>
                <a:rPr lang="en-US" altLang="zh-CN" dirty="0"/>
                <a:t>……</a:t>
              </a:r>
              <a:r>
                <a:rPr lang="zh-CN" altLang="en-US" dirty="0"/>
                <a:t>每小时检查一次，修补已知安全漏洞</a:t>
              </a:r>
              <a:endParaRPr lang="en-US" altLang="zh-CN" dirty="0"/>
            </a:p>
          </p:txBody>
        </p:sp>
      </p:grpSp>
      <p:pic>
        <p:nvPicPr>
          <p:cNvPr id="73" name="图片 72">
            <a:extLst>
              <a:ext uri="{FF2B5EF4-FFF2-40B4-BE49-F238E27FC236}">
                <a16:creationId xmlns:a16="http://schemas.microsoft.com/office/drawing/2014/main" id="{0C9132CD-79CF-4FB5-9C1B-27323E01BD6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39" y="4336315"/>
            <a:ext cx="323136" cy="311850"/>
          </a:xfrm>
          <a:prstGeom prst="rect">
            <a:avLst/>
          </a:prstGeom>
        </p:spPr>
      </p:pic>
      <p:pic>
        <p:nvPicPr>
          <p:cNvPr id="74" name="图片 73" descr="http://www.trustcomputing.com.cn/utmwall-rom/3/webproxy.png">
            <a:extLst>
              <a:ext uri="{FF2B5EF4-FFF2-40B4-BE49-F238E27FC236}">
                <a16:creationId xmlns:a16="http://schemas.microsoft.com/office/drawing/2014/main" id="{DAC19BF9-9AA4-42F5-8B40-2F560BF1C5D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7814"/>
            <a:ext cx="228593" cy="24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982D891-B11B-4E1B-BC25-67F14A1CE4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61" y="1983661"/>
            <a:ext cx="339980" cy="2014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8F4D8BF-98E5-4D9D-B641-94C18ABF16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3" y="3823548"/>
            <a:ext cx="323136" cy="17386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F832618-4781-487D-AAEB-3D50E81C9CC8}"/>
              </a:ext>
            </a:extLst>
          </p:cNvPr>
          <p:cNvSpPr/>
          <p:nvPr/>
        </p:nvSpPr>
        <p:spPr>
          <a:xfrm>
            <a:off x="120444" y="748776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/>
              <a:t>Linux</a:t>
            </a:r>
            <a:r>
              <a:rPr lang="zh-CN" altLang="en-US" sz="1600" b="1" dirty="0"/>
              <a:t>终端安全防护的应用</a:t>
            </a:r>
            <a:endParaRPr lang="en-US" altLang="zh-CN" sz="1600" b="1" dirty="0"/>
          </a:p>
          <a:p>
            <a:r>
              <a:rPr lang="zh-CN" altLang="en-US" sz="1600" b="1" dirty="0"/>
              <a:t>症状：</a:t>
            </a:r>
            <a:r>
              <a:rPr lang="zh-CN" altLang="en-US" sz="1600" dirty="0"/>
              <a:t>作为云主机</a:t>
            </a:r>
            <a:r>
              <a:rPr lang="en-US" altLang="zh-CN" sz="1600" dirty="0"/>
              <a:t>OS</a:t>
            </a:r>
            <a:r>
              <a:rPr lang="zh-CN" altLang="en-US" sz="1600" dirty="0"/>
              <a:t>主力的</a:t>
            </a:r>
            <a:r>
              <a:rPr lang="en-US" altLang="zh-CN" sz="1600" dirty="0"/>
              <a:t>Linux</a:t>
            </a:r>
            <a:r>
              <a:rPr lang="zh-CN" altLang="en-US" sz="1600" dirty="0"/>
              <a:t>系统缺少有效的终端安全防护措施，导致基于</a:t>
            </a:r>
            <a:r>
              <a:rPr lang="en-US" altLang="zh-CN" sz="1600" dirty="0"/>
              <a:t>Linux</a:t>
            </a:r>
            <a:r>
              <a:rPr lang="zh-CN" altLang="en-US" sz="1600" dirty="0"/>
              <a:t>系统开发的应用系统经常受到网络攻击，同时，精通网络安全的人才人力成本高，安全狗、云锁等免费软件已经停止更新，公有云的主机安全、</a:t>
            </a:r>
            <a:r>
              <a:rPr lang="en-US" altLang="zh-CN" sz="1600" dirty="0"/>
              <a:t>WAF</a:t>
            </a:r>
            <a:r>
              <a:rPr lang="zh-CN" altLang="en-US" sz="1600" dirty="0"/>
              <a:t>等商业服务又太贵，普通用户用不起</a:t>
            </a:r>
            <a:endParaRPr lang="en-US" altLang="zh-CN" sz="1600" dirty="0"/>
          </a:p>
          <a:p>
            <a:r>
              <a:rPr lang="en-US" altLang="zh-CN" sz="1600" dirty="0"/>
              <a:t>      </a:t>
            </a:r>
            <a:r>
              <a:rPr lang="zh-CN" altLang="en-US" sz="1600" b="1" dirty="0"/>
              <a:t>对策：</a:t>
            </a:r>
            <a:r>
              <a:rPr lang="zh-CN" altLang="en-US" sz="1600" dirty="0"/>
              <a:t>安装中神通大地云控管系统到应用系统的服务器</a:t>
            </a:r>
            <a:r>
              <a:rPr lang="en-US" altLang="zh-CN" sz="1600" dirty="0"/>
              <a:t>(Linux/WSL)</a:t>
            </a:r>
            <a:r>
              <a:rPr lang="zh-CN" altLang="en-US" sz="1600" dirty="0"/>
              <a:t>中，启用</a:t>
            </a:r>
            <a:r>
              <a:rPr lang="en-US" altLang="zh-CN" sz="1600" dirty="0"/>
              <a:t>EDR/XDR/EPP</a:t>
            </a:r>
            <a:r>
              <a:rPr lang="zh-CN" altLang="en-US" sz="1600" dirty="0"/>
              <a:t>安全防护功能，包括防火墙、防病毒（文件系统实时防护）、</a:t>
            </a:r>
            <a:r>
              <a:rPr lang="en-US" altLang="zh-CN" sz="1600" dirty="0"/>
              <a:t>HIDS</a:t>
            </a:r>
            <a:r>
              <a:rPr lang="zh-CN" altLang="en-US" sz="1600" dirty="0"/>
              <a:t>入侵检测、即插即用安全</a:t>
            </a:r>
            <a:r>
              <a:rPr lang="en-US" altLang="zh-CN" sz="1600" dirty="0"/>
              <a:t>WEB</a:t>
            </a:r>
            <a:r>
              <a:rPr lang="zh-CN" altLang="en-US" sz="1600" dirty="0"/>
              <a:t>服务器、</a:t>
            </a:r>
            <a:r>
              <a:rPr lang="en-US" altLang="zh-CN" sz="1600" dirty="0"/>
              <a:t>WAF</a:t>
            </a:r>
            <a:r>
              <a:rPr lang="zh-CN" altLang="en-US" sz="1600" dirty="0"/>
              <a:t>代理、数据库防火墙、主机安全加固（自动升级系统，修补安全漏洞、安全审计、基线测试、漏洞检测、</a:t>
            </a:r>
            <a:r>
              <a:rPr lang="en-US" altLang="zh-CN" sz="1600" dirty="0"/>
              <a:t>rootkit</a:t>
            </a:r>
            <a:r>
              <a:rPr lang="zh-CN" altLang="en-US" sz="1600" dirty="0"/>
              <a:t>检测、</a:t>
            </a:r>
            <a:r>
              <a:rPr lang="en-US" altLang="zh-CN" sz="1600" dirty="0" err="1"/>
              <a:t>WEBSHELL</a:t>
            </a:r>
            <a:r>
              <a:rPr lang="zh-CN" altLang="en-US" sz="1600" dirty="0"/>
              <a:t>检测、弱口令检测）、时间控制、状态监控等功能，无论是</a:t>
            </a:r>
            <a:r>
              <a:rPr lang="en-US" altLang="zh-CN" sz="1600" dirty="0"/>
              <a:t>DNS</a:t>
            </a:r>
            <a:r>
              <a:rPr lang="zh-CN" altLang="en-US" sz="1600" dirty="0"/>
              <a:t>、</a:t>
            </a:r>
            <a:r>
              <a:rPr lang="en-US" altLang="zh-CN" sz="1600" dirty="0"/>
              <a:t>WEB</a:t>
            </a:r>
            <a:r>
              <a:rPr lang="zh-CN" altLang="en-US" sz="1600" dirty="0"/>
              <a:t>、</a:t>
            </a:r>
            <a:r>
              <a:rPr lang="en-US" altLang="zh-CN" sz="1600" dirty="0"/>
              <a:t>VPN</a:t>
            </a:r>
            <a:r>
              <a:rPr lang="zh-CN" altLang="en-US" sz="1600" dirty="0"/>
              <a:t>服务器还是其它自建应用服务器都能得到全面有效的安全防护。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26F3985-DBF7-424C-9F87-3756456792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68939" y="1297463"/>
            <a:ext cx="3566760" cy="442345"/>
            <a:chOff x="4783472" y="1973187"/>
            <a:chExt cx="3566760" cy="430907"/>
          </a:xfrm>
        </p:grpSpPr>
        <p:sp>
          <p:nvSpPr>
            <p:cNvPr id="58" name="圆角矩形 57"/>
            <p:cNvSpPr/>
            <p:nvPr/>
          </p:nvSpPr>
          <p:spPr>
            <a:xfrm>
              <a:off x="4912583" y="1973187"/>
              <a:ext cx="3437649" cy="430907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TextBox 77"/>
            <p:cNvSpPr txBox="1"/>
            <p:nvPr/>
          </p:nvSpPr>
          <p:spPr>
            <a:xfrm>
              <a:off x="5202779" y="2072987"/>
              <a:ext cx="3056162" cy="1515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b="1" dirty="0"/>
                <a:t>上网行为管理</a:t>
              </a:r>
              <a:r>
                <a:rPr lang="en-US" altLang="zh-CN" dirty="0"/>
                <a:t>……</a:t>
              </a:r>
              <a:r>
                <a:rPr lang="zh-CN" altLang="en-US" dirty="0"/>
                <a:t>用户认证，过滤网站，日志留存审计</a:t>
              </a:r>
              <a:endParaRPr lang="en-US" altLang="zh-CN" dirty="0"/>
            </a:p>
          </p:txBody>
        </p:sp>
        <p:pic>
          <p:nvPicPr>
            <p:cNvPr id="61" name="图片 6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472" y="2072987"/>
              <a:ext cx="277449" cy="282740"/>
            </a:xfrm>
            <a:prstGeom prst="rect">
              <a:avLst/>
            </a:prstGeom>
          </p:spPr>
        </p:pic>
      </p:grpSp>
      <p:sp>
        <p:nvSpPr>
          <p:cNvPr id="82" name="圆角矩形 81"/>
          <p:cNvSpPr/>
          <p:nvPr/>
        </p:nvSpPr>
        <p:spPr>
          <a:xfrm>
            <a:off x="4898519" y="2454197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Box 77"/>
          <p:cNvSpPr txBox="1"/>
          <p:nvPr/>
        </p:nvSpPr>
        <p:spPr>
          <a:xfrm>
            <a:off x="5188715" y="2553996"/>
            <a:ext cx="3055693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DNS</a:t>
            </a:r>
            <a:r>
              <a:rPr lang="zh-CN" altLang="en-US" b="1" dirty="0"/>
              <a:t>服务</a:t>
            </a:r>
            <a:r>
              <a:rPr lang="en-US" altLang="zh-CN" dirty="0"/>
              <a:t>……</a:t>
            </a:r>
            <a:r>
              <a:rPr lang="zh-CN" altLang="en-US" dirty="0"/>
              <a:t>抗污染，</a:t>
            </a:r>
            <a:r>
              <a:rPr lang="en-US" altLang="zh-CN" dirty="0"/>
              <a:t>NS</a:t>
            </a:r>
            <a:r>
              <a:rPr lang="zh-CN" altLang="en-US" dirty="0"/>
              <a:t>自服务，</a:t>
            </a:r>
            <a:r>
              <a:rPr lang="en-US" altLang="zh-CN" dirty="0"/>
              <a:t>DDNS</a:t>
            </a:r>
            <a:r>
              <a:rPr lang="zh-CN" altLang="en-US" dirty="0"/>
              <a:t>，</a:t>
            </a:r>
            <a:r>
              <a:rPr lang="en-US" altLang="zh-CN" dirty="0"/>
              <a:t>SSL</a:t>
            </a:r>
            <a:r>
              <a:rPr lang="zh-CN" altLang="en-US" dirty="0"/>
              <a:t>证书</a:t>
            </a:r>
            <a:endParaRPr lang="en-US" altLang="zh-CN" dirty="0"/>
          </a:p>
        </p:txBody>
      </p:sp>
      <p:pic>
        <p:nvPicPr>
          <p:cNvPr id="85" name="图片 8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62" y="2535013"/>
            <a:ext cx="298832" cy="279465"/>
          </a:xfrm>
          <a:prstGeom prst="rect">
            <a:avLst/>
          </a:prstGeom>
          <a:ln>
            <a:noFill/>
          </a:ln>
        </p:spPr>
      </p:pic>
      <p:sp>
        <p:nvSpPr>
          <p:cNvPr id="77" name="TextBox 76"/>
          <p:cNvSpPr txBox="1"/>
          <p:nvPr/>
        </p:nvSpPr>
        <p:spPr>
          <a:xfrm>
            <a:off x="4862124" y="793036"/>
            <a:ext cx="144016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4894681" y="683530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TextBox 77"/>
          <p:cNvSpPr txBox="1"/>
          <p:nvPr/>
        </p:nvSpPr>
        <p:spPr>
          <a:xfrm>
            <a:off x="5184877" y="783329"/>
            <a:ext cx="3075445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拨号</a:t>
            </a:r>
            <a:r>
              <a:rPr lang="en-US" altLang="zh-CN" b="1" dirty="0"/>
              <a:t>VPN</a:t>
            </a:r>
            <a:r>
              <a:rPr lang="en-US" altLang="zh-CN" dirty="0"/>
              <a:t>……</a:t>
            </a:r>
            <a:r>
              <a:rPr lang="zh-CN" altLang="en-US" dirty="0"/>
              <a:t>企业分支机构、人员通过</a:t>
            </a:r>
            <a:r>
              <a:rPr lang="en-US" altLang="zh-CN" dirty="0"/>
              <a:t>VPN</a:t>
            </a:r>
            <a:r>
              <a:rPr lang="zh-CN" altLang="en-US" dirty="0"/>
              <a:t>连接总部</a:t>
            </a:r>
            <a:endParaRPr lang="en-US" altLang="zh-CN" dirty="0"/>
          </a:p>
        </p:txBody>
      </p:sp>
      <p:pic>
        <p:nvPicPr>
          <p:cNvPr id="95" name="图片 9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39" y="766672"/>
            <a:ext cx="279956" cy="268670"/>
          </a:xfrm>
          <a:prstGeom prst="rect">
            <a:avLst/>
          </a:prstGeom>
          <a:ln>
            <a:noFill/>
          </a:ln>
        </p:spPr>
      </p:pic>
      <p:sp>
        <p:nvSpPr>
          <p:cNvPr id="97" name="圆角矩形 96"/>
          <p:cNvSpPr/>
          <p:nvPr/>
        </p:nvSpPr>
        <p:spPr>
          <a:xfrm>
            <a:off x="4894681" y="1880335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TextBox 77"/>
          <p:cNvSpPr txBox="1"/>
          <p:nvPr/>
        </p:nvSpPr>
        <p:spPr>
          <a:xfrm>
            <a:off x="5184877" y="1980134"/>
            <a:ext cx="2941847" cy="155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异地上网</a:t>
            </a:r>
            <a:r>
              <a:rPr lang="en-US" altLang="zh-CN" dirty="0"/>
              <a:t>……IPv6</a:t>
            </a:r>
            <a:r>
              <a:rPr lang="zh-CN" altLang="en-US" dirty="0"/>
              <a:t>网络接入，</a:t>
            </a:r>
            <a:r>
              <a:rPr lang="zh-CN" altLang="zh-CN" dirty="0"/>
              <a:t>审计控制传输内容</a:t>
            </a:r>
            <a:endParaRPr lang="en-US" altLang="zh-CN" dirty="0"/>
          </a:p>
        </p:txBody>
      </p:sp>
      <p:sp>
        <p:nvSpPr>
          <p:cNvPr id="55" name="标题 1"/>
          <p:cNvSpPr txBox="1">
            <a:spLocks/>
          </p:cNvSpPr>
          <p:nvPr/>
        </p:nvSpPr>
        <p:spPr>
          <a:xfrm>
            <a:off x="750023" y="116603"/>
            <a:ext cx="6702297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互联互通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网络安全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EE19F22C-448B-42AB-8ECF-2074F38E902E}"/>
              </a:ext>
            </a:extLst>
          </p:cNvPr>
          <p:cNvGrpSpPr/>
          <p:nvPr/>
        </p:nvGrpSpPr>
        <p:grpSpPr>
          <a:xfrm>
            <a:off x="4919496" y="3064458"/>
            <a:ext cx="3437649" cy="426693"/>
            <a:chOff x="4898519" y="2310181"/>
            <a:chExt cx="3437649" cy="426693"/>
          </a:xfrm>
        </p:grpSpPr>
        <p:sp>
          <p:nvSpPr>
            <p:cNvPr id="60" name="圆角矩形 81">
              <a:extLst>
                <a:ext uri="{FF2B5EF4-FFF2-40B4-BE49-F238E27FC236}">
                  <a16:creationId xmlns:a16="http://schemas.microsoft.com/office/drawing/2014/main" id="{CF1EEEF3-D5D0-4903-B8F4-7624E41FB0E6}"/>
                </a:ext>
              </a:extLst>
            </p:cNvPr>
            <p:cNvSpPr/>
            <p:nvPr/>
          </p:nvSpPr>
          <p:spPr>
            <a:xfrm>
              <a:off x="4898519" y="2310181"/>
              <a:ext cx="3437649" cy="426693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id="{00DBE43A-5560-4156-8CE5-C524B8CF4D5B}"/>
                </a:ext>
              </a:extLst>
            </p:cNvPr>
            <p:cNvSpPr txBox="1"/>
            <p:nvPr/>
          </p:nvSpPr>
          <p:spPr>
            <a:xfrm>
              <a:off x="5188715" y="2409980"/>
              <a:ext cx="3055693" cy="3222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b="1" dirty="0"/>
                <a:t>WEB</a:t>
              </a:r>
              <a:r>
                <a:rPr lang="zh-CN" altLang="en-US" b="1" dirty="0"/>
                <a:t>服务</a:t>
              </a:r>
              <a:r>
                <a:rPr lang="en-US" altLang="zh-CN" dirty="0"/>
                <a:t>……WebDAV</a:t>
              </a:r>
              <a:r>
                <a:rPr lang="zh-CN" altLang="en-US" dirty="0"/>
                <a:t>，虚拟主机，短</a:t>
              </a:r>
              <a:r>
                <a:rPr lang="en-US" altLang="zh-CN" dirty="0"/>
                <a:t>URL</a:t>
              </a:r>
              <a:r>
                <a:rPr lang="zh-CN" altLang="en-US" dirty="0"/>
                <a:t>，反向代理，单点登陆</a:t>
              </a:r>
              <a:endParaRPr lang="en-US" altLang="zh-CN" dirty="0"/>
            </a:p>
          </p:txBody>
        </p:sp>
      </p:grpSp>
      <p:sp>
        <p:nvSpPr>
          <p:cNvPr id="65" name="TextBox 76">
            <a:extLst>
              <a:ext uri="{FF2B5EF4-FFF2-40B4-BE49-F238E27FC236}">
                <a16:creationId xmlns:a16="http://schemas.microsoft.com/office/drawing/2014/main" id="{6D8C4B4C-2FC1-4A25-A73B-D197CC44C5FD}"/>
              </a:ext>
            </a:extLst>
          </p:cNvPr>
          <p:cNvSpPr txBox="1"/>
          <p:nvPr/>
        </p:nvSpPr>
        <p:spPr>
          <a:xfrm>
            <a:off x="4893312" y="3784225"/>
            <a:ext cx="144016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圆角矩形 91">
            <a:extLst>
              <a:ext uri="{FF2B5EF4-FFF2-40B4-BE49-F238E27FC236}">
                <a16:creationId xmlns:a16="http://schemas.microsoft.com/office/drawing/2014/main" id="{5441DE0E-FCAB-4B55-84A5-FFA59EC32CC0}"/>
              </a:ext>
            </a:extLst>
          </p:cNvPr>
          <p:cNvSpPr/>
          <p:nvPr/>
        </p:nvSpPr>
        <p:spPr>
          <a:xfrm>
            <a:off x="4925869" y="3674719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77">
            <a:extLst>
              <a:ext uri="{FF2B5EF4-FFF2-40B4-BE49-F238E27FC236}">
                <a16:creationId xmlns:a16="http://schemas.microsoft.com/office/drawing/2014/main" id="{58384994-EB48-4FFD-9E51-BA4FA03FF8CA}"/>
              </a:ext>
            </a:extLst>
          </p:cNvPr>
          <p:cNvSpPr txBox="1"/>
          <p:nvPr/>
        </p:nvSpPr>
        <p:spPr>
          <a:xfrm>
            <a:off x="5216065" y="3774518"/>
            <a:ext cx="3075445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SSH/SFTP</a:t>
            </a:r>
            <a:r>
              <a:rPr lang="en-US" altLang="zh-CN" dirty="0"/>
              <a:t>…</a:t>
            </a:r>
            <a:r>
              <a:rPr lang="zh-CN" altLang="en-US" dirty="0"/>
              <a:t>内网穿透，网盘直链，文件存储分享同步</a:t>
            </a:r>
            <a:endParaRPr lang="en-US" altLang="zh-CN" dirty="0"/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DC22D9E0-7F76-4662-8C50-94F61EC7DB68}"/>
              </a:ext>
            </a:extLst>
          </p:cNvPr>
          <p:cNvGrpSpPr/>
          <p:nvPr/>
        </p:nvGrpSpPr>
        <p:grpSpPr>
          <a:xfrm>
            <a:off x="4768939" y="4278894"/>
            <a:ext cx="3612510" cy="426693"/>
            <a:chOff x="4723658" y="2937145"/>
            <a:chExt cx="3612510" cy="426693"/>
          </a:xfrm>
        </p:grpSpPr>
        <p:sp>
          <p:nvSpPr>
            <p:cNvPr id="71" name="圆角矩形 86">
              <a:extLst>
                <a:ext uri="{FF2B5EF4-FFF2-40B4-BE49-F238E27FC236}">
                  <a16:creationId xmlns:a16="http://schemas.microsoft.com/office/drawing/2014/main" id="{5BD21FFB-E6F1-40E4-AB95-4A41621E1180}"/>
                </a:ext>
              </a:extLst>
            </p:cNvPr>
            <p:cNvSpPr/>
            <p:nvPr/>
          </p:nvSpPr>
          <p:spPr>
            <a:xfrm>
              <a:off x="4898519" y="2937145"/>
              <a:ext cx="3437649" cy="426693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TextBox 77">
              <a:extLst>
                <a:ext uri="{FF2B5EF4-FFF2-40B4-BE49-F238E27FC236}">
                  <a16:creationId xmlns:a16="http://schemas.microsoft.com/office/drawing/2014/main" id="{359E0ED4-A861-40A3-B791-891D49283553}"/>
                </a:ext>
              </a:extLst>
            </p:cNvPr>
            <p:cNvSpPr txBox="1"/>
            <p:nvPr/>
          </p:nvSpPr>
          <p:spPr>
            <a:xfrm>
              <a:off x="5188715" y="3036944"/>
              <a:ext cx="3055693" cy="155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b="1" dirty="0"/>
                <a:t>代理服务器</a:t>
              </a:r>
              <a:r>
                <a:rPr lang="en-US" altLang="zh-CN" dirty="0"/>
                <a:t>……</a:t>
              </a:r>
              <a:r>
                <a:rPr lang="zh-CN" altLang="en-US" dirty="0"/>
                <a:t>换</a:t>
              </a:r>
              <a:r>
                <a:rPr lang="en-US" altLang="zh-CN" dirty="0"/>
                <a:t>IP</a:t>
              </a:r>
              <a:r>
                <a:rPr lang="zh-CN" altLang="en-US" dirty="0"/>
                <a:t>，用户认证，反向代理，精细控制</a:t>
              </a:r>
              <a:endParaRPr lang="en-US" altLang="zh-CN" dirty="0"/>
            </a:p>
          </p:txBody>
        </p:sp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0C9132CD-79CF-4FB5-9C1B-27323E01BD60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658" y="2994566"/>
              <a:ext cx="323136" cy="311850"/>
            </a:xfrm>
            <a:prstGeom prst="rect">
              <a:avLst/>
            </a:prstGeom>
          </p:spPr>
        </p:pic>
      </p:grpSp>
      <p:pic>
        <p:nvPicPr>
          <p:cNvPr id="74" name="图片 73" descr="http://www.trustcomputing.com.cn/utmwall-rom/3/webproxy.png">
            <a:extLst>
              <a:ext uri="{FF2B5EF4-FFF2-40B4-BE49-F238E27FC236}">
                <a16:creationId xmlns:a16="http://schemas.microsoft.com/office/drawing/2014/main" id="{DAC19BF9-9AA4-42F5-8B40-2F560BF1C5D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7814"/>
            <a:ext cx="228593" cy="24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982D891-B11B-4E1B-BC25-67F14A1CE4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61" y="1983661"/>
            <a:ext cx="339980" cy="2014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8F4D8BF-98E5-4D9D-B641-94C18ABF16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3" y="3823548"/>
            <a:ext cx="323136" cy="17386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F832618-4781-487D-AAEB-3D50E81C9CC8}"/>
              </a:ext>
            </a:extLst>
          </p:cNvPr>
          <p:cNvSpPr/>
          <p:nvPr/>
        </p:nvSpPr>
        <p:spPr>
          <a:xfrm>
            <a:off x="120444" y="74877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网络安全的应用</a:t>
            </a:r>
          </a:p>
          <a:p>
            <a:r>
              <a:rPr lang="en-US" altLang="zh-CN" sz="1600" dirty="0"/>
              <a:t>      </a:t>
            </a:r>
            <a:r>
              <a:rPr lang="zh-CN" altLang="en-US" sz="1600" b="1" dirty="0"/>
              <a:t>症状：</a:t>
            </a:r>
            <a:r>
              <a:rPr lang="zh-CN" altLang="en-US" sz="1600" dirty="0"/>
              <a:t>单位基于互联网的B/S、C/S架构的应用系统，例如邮箱、</a:t>
            </a:r>
            <a:r>
              <a:rPr lang="en-US" altLang="zh-CN" sz="1600" dirty="0"/>
              <a:t>OA</a:t>
            </a:r>
            <a:r>
              <a:rPr lang="zh-CN" altLang="en-US" sz="1600" dirty="0"/>
              <a:t>、</a:t>
            </a:r>
            <a:r>
              <a:rPr lang="en-US" altLang="zh-CN" sz="1600" dirty="0"/>
              <a:t>CRM</a:t>
            </a:r>
            <a:r>
              <a:rPr lang="zh-CN" altLang="en-US" sz="1600" dirty="0"/>
              <a:t>、对外公开的</a:t>
            </a:r>
            <a:r>
              <a:rPr lang="en-US" altLang="zh-CN" sz="1600" dirty="0"/>
              <a:t>WEB</a:t>
            </a:r>
            <a:r>
              <a:rPr lang="zh-CN" altLang="en-US" sz="1600" dirty="0"/>
              <a:t>服务器的管理后台等，被黑客扫描攻击、登陆数据被暴力撞库破解、缺乏独立的日志审计、没有数据加密传输导致泄密</a:t>
            </a:r>
            <a:endParaRPr lang="en-US" altLang="zh-CN" sz="1600" dirty="0"/>
          </a:p>
          <a:p>
            <a:r>
              <a:rPr lang="en-US" altLang="zh-CN" sz="1600" dirty="0"/>
              <a:t>      </a:t>
            </a:r>
            <a:r>
              <a:rPr lang="zh-CN" altLang="en-US" sz="1600" b="1" dirty="0"/>
              <a:t>对策：</a:t>
            </a:r>
            <a:r>
              <a:rPr lang="en-US" altLang="zh-CN" sz="1600" dirty="0"/>
              <a:t>1</a:t>
            </a:r>
            <a:r>
              <a:rPr lang="zh-CN" altLang="en-US" sz="1600" dirty="0"/>
              <a:t>）安装中神通大地云控管系统到应用系统的服务器或网络中，应用系统只对</a:t>
            </a:r>
            <a:r>
              <a:rPr lang="en-US" altLang="zh-CN" sz="1600" dirty="0"/>
              <a:t>VPN</a:t>
            </a:r>
            <a:r>
              <a:rPr lang="zh-CN" altLang="en-US" sz="1600" dirty="0"/>
              <a:t>虚拟内网开放，再利用本系统VPN的</a:t>
            </a:r>
            <a:r>
              <a:rPr lang="en-US" altLang="zh-CN" sz="1600" dirty="0" err="1"/>
              <a:t>2FA</a:t>
            </a:r>
            <a:r>
              <a:rPr lang="en-US" altLang="zh-CN" sz="1600" dirty="0"/>
              <a:t>/MFA </a:t>
            </a:r>
            <a:r>
              <a:rPr lang="en-US" altLang="zh-CN" sz="1600" dirty="0" err="1"/>
              <a:t>TOTP</a:t>
            </a:r>
            <a:r>
              <a:rPr lang="zh-CN" altLang="en-US" sz="1600" dirty="0"/>
              <a:t>认证、静态虚拟IP分配、内部</a:t>
            </a:r>
            <a:r>
              <a:rPr lang="en-US" altLang="zh-CN" sz="1600" dirty="0"/>
              <a:t>DNS</a:t>
            </a:r>
            <a:r>
              <a:rPr lang="zh-CN" altLang="en-US" sz="1600" dirty="0"/>
              <a:t>解析以及数据保密传输功能，就能实现较完整的零信任安全防护功能；</a:t>
            </a:r>
            <a:r>
              <a:rPr lang="en-US" altLang="zh-CN" sz="1600" dirty="0"/>
              <a:t>2</a:t>
            </a:r>
            <a:r>
              <a:rPr lang="zh-CN" altLang="en-US" sz="1600" dirty="0"/>
              <a:t>）使用</a:t>
            </a:r>
            <a:r>
              <a:rPr lang="en-US" altLang="zh-CN" sz="1600" dirty="0" err="1"/>
              <a:t>IKEV2</a:t>
            </a:r>
            <a:r>
              <a:rPr lang="en-US" altLang="zh-CN" sz="1600" dirty="0"/>
              <a:t>/IPSEC</a:t>
            </a:r>
            <a:r>
              <a:rPr lang="zh-CN" altLang="en-US" sz="1600" dirty="0"/>
              <a:t>等</a:t>
            </a:r>
            <a:r>
              <a:rPr lang="en-US" altLang="zh-CN" sz="1600" dirty="0"/>
              <a:t>VPN</a:t>
            </a:r>
            <a:r>
              <a:rPr lang="zh-CN" altLang="en-US" sz="1600" dirty="0"/>
              <a:t>连接已有的</a:t>
            </a:r>
            <a:r>
              <a:rPr lang="en-US" altLang="zh-CN" sz="1600" dirty="0" err="1"/>
              <a:t>S2S</a:t>
            </a:r>
            <a:r>
              <a:rPr lang="en-US" altLang="zh-CN" sz="1600" dirty="0"/>
              <a:t> VPN</a:t>
            </a:r>
            <a:r>
              <a:rPr lang="zh-CN" altLang="en-US" sz="1600" dirty="0"/>
              <a:t>网络及</a:t>
            </a:r>
            <a:r>
              <a:rPr lang="en-US" altLang="zh-CN" sz="1600" dirty="0" err="1"/>
              <a:t>P2S</a:t>
            </a:r>
            <a:r>
              <a:rPr lang="en-US" altLang="zh-CN" sz="1600" dirty="0"/>
              <a:t> VPN</a:t>
            </a:r>
            <a:r>
              <a:rPr lang="zh-CN" altLang="en-US" sz="1600" dirty="0"/>
              <a:t>用户，或使用速度最快的</a:t>
            </a:r>
            <a:r>
              <a:rPr lang="en-US" altLang="zh-CN" sz="1600" dirty="0"/>
              <a:t>WireGuard VPN</a:t>
            </a:r>
            <a:r>
              <a:rPr lang="zh-CN" altLang="en-US" sz="1600" dirty="0"/>
              <a:t>代替以前老旧慢速的</a:t>
            </a:r>
            <a:r>
              <a:rPr lang="en-US" altLang="zh-CN" sz="1600" dirty="0"/>
              <a:t>VPN</a:t>
            </a:r>
            <a:r>
              <a:rPr lang="zh-CN" altLang="en-US" sz="1600" dirty="0"/>
              <a:t>系统</a:t>
            </a:r>
            <a:r>
              <a:rPr lang="zh-CN" altLang="zh-CN" sz="1600" dirty="0"/>
              <a:t>，还可打造去中心化的</a:t>
            </a:r>
            <a:r>
              <a:rPr lang="en-US" altLang="zh-CN" sz="1600" dirty="0"/>
              <a:t>P2P/Mesh VPN</a:t>
            </a:r>
            <a:r>
              <a:rPr lang="zh-CN" altLang="zh-CN" sz="1600" dirty="0"/>
              <a:t>网络</a:t>
            </a:r>
            <a:r>
              <a:rPr lang="zh-CN" altLang="en-US" sz="1600" dirty="0"/>
              <a:t>；</a:t>
            </a:r>
            <a:r>
              <a:rPr lang="en-US" altLang="zh-CN" sz="1600" dirty="0"/>
              <a:t>3</a:t>
            </a:r>
            <a:r>
              <a:rPr lang="zh-CN" altLang="en-US" sz="1600" dirty="0"/>
              <a:t>）启用</a:t>
            </a:r>
            <a:r>
              <a:rPr lang="en-US" altLang="zh-CN" sz="1600" dirty="0"/>
              <a:t>DNS</a:t>
            </a:r>
            <a:r>
              <a:rPr lang="zh-CN" altLang="en-US" sz="1600" dirty="0"/>
              <a:t>、</a:t>
            </a:r>
            <a:r>
              <a:rPr lang="en-US" altLang="zh-CN" sz="1600" dirty="0"/>
              <a:t>SSH</a:t>
            </a:r>
            <a:r>
              <a:rPr lang="zh-CN" altLang="en-US" sz="1600" dirty="0"/>
              <a:t>、</a:t>
            </a:r>
            <a:r>
              <a:rPr lang="en-US" altLang="zh-CN" sz="1600" dirty="0"/>
              <a:t>WEB</a:t>
            </a:r>
            <a:r>
              <a:rPr lang="zh-CN" altLang="en-US" sz="1600" dirty="0"/>
              <a:t>代理服务器，查询统计恶意用户行为，将不良</a:t>
            </a:r>
            <a:r>
              <a:rPr lang="en-US" altLang="zh-CN" sz="1600" dirty="0"/>
              <a:t>IP</a:t>
            </a:r>
            <a:r>
              <a:rPr lang="zh-CN" altLang="en-US" sz="1600" dirty="0"/>
              <a:t>放入</a:t>
            </a:r>
            <a:r>
              <a:rPr lang="en-US" altLang="zh-CN" sz="1600" dirty="0"/>
              <a:t>IP</a:t>
            </a:r>
            <a:r>
              <a:rPr lang="zh-CN" altLang="en-US" sz="1600" dirty="0"/>
              <a:t>黑名单中，通过大数据挖掘</a:t>
            </a:r>
            <a:r>
              <a:rPr lang="en-US" altLang="zh-CN" sz="1600" dirty="0"/>
              <a:t>+</a:t>
            </a:r>
            <a:r>
              <a:rPr lang="zh-CN" altLang="en-US" sz="1600" dirty="0"/>
              <a:t>蜜罐</a:t>
            </a:r>
            <a:r>
              <a:rPr lang="en-US" altLang="zh-CN" sz="1600" dirty="0"/>
              <a:t>Honeypot</a:t>
            </a:r>
            <a:r>
              <a:rPr lang="zh-CN" altLang="en-US" sz="1600" dirty="0"/>
              <a:t>的主动防御保护主机安全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26F3985-DBF7-424C-9F87-3756456792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68939" y="1297463"/>
            <a:ext cx="3566760" cy="442345"/>
            <a:chOff x="4783472" y="1973187"/>
            <a:chExt cx="3566760" cy="430907"/>
          </a:xfrm>
        </p:grpSpPr>
        <p:sp>
          <p:nvSpPr>
            <p:cNvPr id="58" name="圆角矩形 57"/>
            <p:cNvSpPr/>
            <p:nvPr/>
          </p:nvSpPr>
          <p:spPr>
            <a:xfrm>
              <a:off x="4912583" y="1973187"/>
              <a:ext cx="3437649" cy="430907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TextBox 77"/>
            <p:cNvSpPr txBox="1"/>
            <p:nvPr/>
          </p:nvSpPr>
          <p:spPr>
            <a:xfrm>
              <a:off x="5202779" y="2072987"/>
              <a:ext cx="3056162" cy="1515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b="1" dirty="0"/>
                <a:t>上网行为管理</a:t>
              </a:r>
              <a:r>
                <a:rPr lang="en-US" altLang="zh-CN" dirty="0"/>
                <a:t>……</a:t>
              </a:r>
              <a:r>
                <a:rPr lang="zh-CN" altLang="en-US" dirty="0"/>
                <a:t>用户认证，过滤网站，日志留存审计</a:t>
              </a:r>
              <a:endParaRPr lang="en-US" altLang="zh-CN" dirty="0"/>
            </a:p>
          </p:txBody>
        </p:sp>
        <p:pic>
          <p:nvPicPr>
            <p:cNvPr id="61" name="图片 6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472" y="2072987"/>
              <a:ext cx="277449" cy="282740"/>
            </a:xfrm>
            <a:prstGeom prst="rect">
              <a:avLst/>
            </a:prstGeom>
          </p:spPr>
        </p:pic>
      </p:grpSp>
      <p:sp>
        <p:nvSpPr>
          <p:cNvPr id="82" name="圆角矩形 81"/>
          <p:cNvSpPr/>
          <p:nvPr/>
        </p:nvSpPr>
        <p:spPr>
          <a:xfrm>
            <a:off x="4898519" y="2454197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Box 77"/>
          <p:cNvSpPr txBox="1"/>
          <p:nvPr/>
        </p:nvSpPr>
        <p:spPr>
          <a:xfrm>
            <a:off x="5188715" y="2553996"/>
            <a:ext cx="3055693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DNS</a:t>
            </a:r>
            <a:r>
              <a:rPr lang="zh-CN" altLang="en-US" b="1" dirty="0"/>
              <a:t>服务</a:t>
            </a:r>
            <a:r>
              <a:rPr lang="en-US" altLang="zh-CN" dirty="0"/>
              <a:t>……</a:t>
            </a:r>
            <a:r>
              <a:rPr lang="zh-CN" altLang="en-US" dirty="0"/>
              <a:t>抗污染，</a:t>
            </a:r>
            <a:r>
              <a:rPr lang="en-US" altLang="zh-CN" dirty="0"/>
              <a:t>NS</a:t>
            </a:r>
            <a:r>
              <a:rPr lang="zh-CN" altLang="en-US" dirty="0"/>
              <a:t>自服务，</a:t>
            </a:r>
            <a:r>
              <a:rPr lang="en-US" altLang="zh-CN" dirty="0"/>
              <a:t>DDNS</a:t>
            </a:r>
            <a:r>
              <a:rPr lang="zh-CN" altLang="en-US" dirty="0"/>
              <a:t>，</a:t>
            </a:r>
            <a:r>
              <a:rPr lang="en-US" altLang="zh-CN" dirty="0"/>
              <a:t>SSL</a:t>
            </a:r>
            <a:r>
              <a:rPr lang="zh-CN" altLang="en-US" dirty="0"/>
              <a:t>证书</a:t>
            </a:r>
            <a:endParaRPr lang="en-US" altLang="zh-CN" dirty="0"/>
          </a:p>
        </p:txBody>
      </p:sp>
      <p:pic>
        <p:nvPicPr>
          <p:cNvPr id="85" name="图片 8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62" y="2535013"/>
            <a:ext cx="298832" cy="279465"/>
          </a:xfrm>
          <a:prstGeom prst="rect">
            <a:avLst/>
          </a:prstGeom>
          <a:ln>
            <a:noFill/>
          </a:ln>
        </p:spPr>
      </p:pic>
      <p:sp>
        <p:nvSpPr>
          <p:cNvPr id="77" name="TextBox 76"/>
          <p:cNvSpPr txBox="1"/>
          <p:nvPr/>
        </p:nvSpPr>
        <p:spPr>
          <a:xfrm>
            <a:off x="4862124" y="793036"/>
            <a:ext cx="144016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4894681" y="683530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TextBox 77"/>
          <p:cNvSpPr txBox="1"/>
          <p:nvPr/>
        </p:nvSpPr>
        <p:spPr>
          <a:xfrm>
            <a:off x="5184877" y="783329"/>
            <a:ext cx="3075445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拨号</a:t>
            </a:r>
            <a:r>
              <a:rPr lang="en-US" altLang="zh-CN" b="1" dirty="0"/>
              <a:t>VPN</a:t>
            </a:r>
            <a:r>
              <a:rPr lang="en-US" altLang="zh-CN" dirty="0"/>
              <a:t>……</a:t>
            </a:r>
            <a:r>
              <a:rPr lang="zh-CN" altLang="en-US" dirty="0"/>
              <a:t>企业分支机构、人员通过</a:t>
            </a:r>
            <a:r>
              <a:rPr lang="en-US" altLang="zh-CN" dirty="0"/>
              <a:t>VPN</a:t>
            </a:r>
            <a:r>
              <a:rPr lang="zh-CN" altLang="en-US" dirty="0"/>
              <a:t>连接总部</a:t>
            </a:r>
            <a:endParaRPr lang="en-US" altLang="zh-CN" dirty="0"/>
          </a:p>
        </p:txBody>
      </p:sp>
      <p:pic>
        <p:nvPicPr>
          <p:cNvPr id="95" name="图片 9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39" y="766672"/>
            <a:ext cx="279956" cy="268670"/>
          </a:xfrm>
          <a:prstGeom prst="rect">
            <a:avLst/>
          </a:prstGeom>
          <a:ln>
            <a:noFill/>
          </a:ln>
        </p:spPr>
      </p:pic>
      <p:sp>
        <p:nvSpPr>
          <p:cNvPr id="97" name="圆角矩形 96"/>
          <p:cNvSpPr/>
          <p:nvPr/>
        </p:nvSpPr>
        <p:spPr>
          <a:xfrm>
            <a:off x="4894681" y="1880335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TextBox 77"/>
          <p:cNvSpPr txBox="1"/>
          <p:nvPr/>
        </p:nvSpPr>
        <p:spPr>
          <a:xfrm>
            <a:off x="5184877" y="1980134"/>
            <a:ext cx="2941847" cy="155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异地上网</a:t>
            </a:r>
            <a:r>
              <a:rPr lang="en-US" altLang="zh-CN" dirty="0"/>
              <a:t>……IPv6</a:t>
            </a:r>
            <a:r>
              <a:rPr lang="zh-CN" altLang="en-US" dirty="0"/>
              <a:t>网络接入，</a:t>
            </a:r>
            <a:r>
              <a:rPr lang="zh-CN" altLang="zh-CN" dirty="0"/>
              <a:t>审计控制传输内容</a:t>
            </a:r>
            <a:endParaRPr lang="en-US" altLang="zh-CN" dirty="0"/>
          </a:p>
        </p:txBody>
      </p:sp>
      <p:sp>
        <p:nvSpPr>
          <p:cNvPr id="55" name="标题 1"/>
          <p:cNvSpPr txBox="1">
            <a:spLocks/>
          </p:cNvSpPr>
          <p:nvPr/>
        </p:nvSpPr>
        <p:spPr>
          <a:xfrm>
            <a:off x="750023" y="116603"/>
            <a:ext cx="7494385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替代补充公有云、软路由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EE19F22C-448B-42AB-8ECF-2074F38E902E}"/>
              </a:ext>
            </a:extLst>
          </p:cNvPr>
          <p:cNvGrpSpPr/>
          <p:nvPr/>
        </p:nvGrpSpPr>
        <p:grpSpPr>
          <a:xfrm>
            <a:off x="4919496" y="3064458"/>
            <a:ext cx="3437649" cy="426693"/>
            <a:chOff x="4898519" y="2310181"/>
            <a:chExt cx="3437649" cy="426693"/>
          </a:xfrm>
        </p:grpSpPr>
        <p:sp>
          <p:nvSpPr>
            <p:cNvPr id="60" name="圆角矩形 81">
              <a:extLst>
                <a:ext uri="{FF2B5EF4-FFF2-40B4-BE49-F238E27FC236}">
                  <a16:creationId xmlns:a16="http://schemas.microsoft.com/office/drawing/2014/main" id="{CF1EEEF3-D5D0-4903-B8F4-7624E41FB0E6}"/>
                </a:ext>
              </a:extLst>
            </p:cNvPr>
            <p:cNvSpPr/>
            <p:nvPr/>
          </p:nvSpPr>
          <p:spPr>
            <a:xfrm>
              <a:off x="4898519" y="2310181"/>
              <a:ext cx="3437649" cy="426693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id="{00DBE43A-5560-4156-8CE5-C524B8CF4D5B}"/>
                </a:ext>
              </a:extLst>
            </p:cNvPr>
            <p:cNvSpPr txBox="1"/>
            <p:nvPr/>
          </p:nvSpPr>
          <p:spPr>
            <a:xfrm>
              <a:off x="5188715" y="2409980"/>
              <a:ext cx="3055693" cy="3222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b="1" dirty="0"/>
                <a:t>WEB</a:t>
              </a:r>
              <a:r>
                <a:rPr lang="zh-CN" altLang="en-US" b="1" dirty="0"/>
                <a:t>服务</a:t>
              </a:r>
              <a:r>
                <a:rPr lang="en-US" altLang="zh-CN" dirty="0"/>
                <a:t>……WebDAV</a:t>
              </a:r>
              <a:r>
                <a:rPr lang="zh-CN" altLang="en-US" dirty="0"/>
                <a:t>，虚拟主机，短</a:t>
              </a:r>
              <a:r>
                <a:rPr lang="en-US" altLang="zh-CN" dirty="0"/>
                <a:t>URL</a:t>
              </a:r>
              <a:r>
                <a:rPr lang="zh-CN" altLang="en-US" dirty="0"/>
                <a:t>，反向代理，单点登陆</a:t>
              </a:r>
              <a:endParaRPr lang="en-US" altLang="zh-CN" dirty="0"/>
            </a:p>
          </p:txBody>
        </p:sp>
      </p:grpSp>
      <p:sp>
        <p:nvSpPr>
          <p:cNvPr id="65" name="TextBox 76">
            <a:extLst>
              <a:ext uri="{FF2B5EF4-FFF2-40B4-BE49-F238E27FC236}">
                <a16:creationId xmlns:a16="http://schemas.microsoft.com/office/drawing/2014/main" id="{6D8C4B4C-2FC1-4A25-A73B-D197CC44C5FD}"/>
              </a:ext>
            </a:extLst>
          </p:cNvPr>
          <p:cNvSpPr txBox="1"/>
          <p:nvPr/>
        </p:nvSpPr>
        <p:spPr>
          <a:xfrm>
            <a:off x="4893312" y="3784225"/>
            <a:ext cx="144016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圆角矩形 91">
            <a:extLst>
              <a:ext uri="{FF2B5EF4-FFF2-40B4-BE49-F238E27FC236}">
                <a16:creationId xmlns:a16="http://schemas.microsoft.com/office/drawing/2014/main" id="{5441DE0E-FCAB-4B55-84A5-FFA59EC32CC0}"/>
              </a:ext>
            </a:extLst>
          </p:cNvPr>
          <p:cNvSpPr/>
          <p:nvPr/>
        </p:nvSpPr>
        <p:spPr>
          <a:xfrm>
            <a:off x="4925869" y="3674719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77">
            <a:extLst>
              <a:ext uri="{FF2B5EF4-FFF2-40B4-BE49-F238E27FC236}">
                <a16:creationId xmlns:a16="http://schemas.microsoft.com/office/drawing/2014/main" id="{58384994-EB48-4FFD-9E51-BA4FA03FF8CA}"/>
              </a:ext>
            </a:extLst>
          </p:cNvPr>
          <p:cNvSpPr txBox="1"/>
          <p:nvPr/>
        </p:nvSpPr>
        <p:spPr>
          <a:xfrm>
            <a:off x="5216065" y="3774518"/>
            <a:ext cx="3075445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SSH/SFTP</a:t>
            </a:r>
            <a:r>
              <a:rPr lang="en-US" altLang="zh-CN" dirty="0"/>
              <a:t>…</a:t>
            </a:r>
            <a:r>
              <a:rPr lang="zh-CN" altLang="en-US" dirty="0"/>
              <a:t>内网穿透，网盘直链，文件存储分享同步</a:t>
            </a:r>
            <a:endParaRPr lang="en-US" altLang="zh-CN" dirty="0"/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DC22D9E0-7F76-4662-8C50-94F61EC7DB68}"/>
              </a:ext>
            </a:extLst>
          </p:cNvPr>
          <p:cNvGrpSpPr/>
          <p:nvPr/>
        </p:nvGrpSpPr>
        <p:grpSpPr>
          <a:xfrm>
            <a:off x="4768939" y="4278894"/>
            <a:ext cx="3612510" cy="426693"/>
            <a:chOff x="4723658" y="2937145"/>
            <a:chExt cx="3612510" cy="426693"/>
          </a:xfrm>
        </p:grpSpPr>
        <p:sp>
          <p:nvSpPr>
            <p:cNvPr id="71" name="圆角矩形 86">
              <a:extLst>
                <a:ext uri="{FF2B5EF4-FFF2-40B4-BE49-F238E27FC236}">
                  <a16:creationId xmlns:a16="http://schemas.microsoft.com/office/drawing/2014/main" id="{5BD21FFB-E6F1-40E4-AB95-4A41621E1180}"/>
                </a:ext>
              </a:extLst>
            </p:cNvPr>
            <p:cNvSpPr/>
            <p:nvPr/>
          </p:nvSpPr>
          <p:spPr>
            <a:xfrm>
              <a:off x="4898519" y="2937145"/>
              <a:ext cx="3437649" cy="426693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TextBox 77">
              <a:extLst>
                <a:ext uri="{FF2B5EF4-FFF2-40B4-BE49-F238E27FC236}">
                  <a16:creationId xmlns:a16="http://schemas.microsoft.com/office/drawing/2014/main" id="{359E0ED4-A861-40A3-B791-891D49283553}"/>
                </a:ext>
              </a:extLst>
            </p:cNvPr>
            <p:cNvSpPr txBox="1"/>
            <p:nvPr/>
          </p:nvSpPr>
          <p:spPr>
            <a:xfrm>
              <a:off x="5188715" y="3036944"/>
              <a:ext cx="3055693" cy="155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b="1" dirty="0"/>
                <a:t>代理服务器</a:t>
              </a:r>
              <a:r>
                <a:rPr lang="en-US" altLang="zh-CN" dirty="0"/>
                <a:t>……</a:t>
              </a:r>
              <a:r>
                <a:rPr lang="zh-CN" altLang="en-US" dirty="0"/>
                <a:t>换</a:t>
              </a:r>
              <a:r>
                <a:rPr lang="en-US" altLang="zh-CN" dirty="0"/>
                <a:t>IP</a:t>
              </a:r>
              <a:r>
                <a:rPr lang="zh-CN" altLang="en-US" dirty="0"/>
                <a:t>，用户认证，反向代理，精细控制</a:t>
              </a:r>
              <a:endParaRPr lang="en-US" altLang="zh-CN" dirty="0"/>
            </a:p>
          </p:txBody>
        </p:sp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0C9132CD-79CF-4FB5-9C1B-27323E01BD60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658" y="2994566"/>
              <a:ext cx="323136" cy="311850"/>
            </a:xfrm>
            <a:prstGeom prst="rect">
              <a:avLst/>
            </a:prstGeom>
          </p:spPr>
        </p:pic>
      </p:grpSp>
      <p:pic>
        <p:nvPicPr>
          <p:cNvPr id="74" name="图片 73" descr="http://www.trustcomputing.com.cn/utmwall-rom/3/webproxy.png">
            <a:extLst>
              <a:ext uri="{FF2B5EF4-FFF2-40B4-BE49-F238E27FC236}">
                <a16:creationId xmlns:a16="http://schemas.microsoft.com/office/drawing/2014/main" id="{DAC19BF9-9AA4-42F5-8B40-2F560BF1C5D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7814"/>
            <a:ext cx="228593" cy="24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982D891-B11B-4E1B-BC25-67F14A1CE4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61" y="1983661"/>
            <a:ext cx="339980" cy="2014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8F4D8BF-98E5-4D9D-B641-94C18ABF16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3" y="3823548"/>
            <a:ext cx="323136" cy="17386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F832618-4781-487D-AAEB-3D50E81C9CC8}"/>
              </a:ext>
            </a:extLst>
          </p:cNvPr>
          <p:cNvSpPr/>
          <p:nvPr/>
        </p:nvSpPr>
        <p:spPr>
          <a:xfrm>
            <a:off x="120444" y="74877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替代补充公有云、软路由的相关功能</a:t>
            </a:r>
            <a:endParaRPr lang="en-US" altLang="zh-CN" sz="1600" b="1" dirty="0"/>
          </a:p>
          <a:p>
            <a:r>
              <a:rPr lang="zh-CN" altLang="en-US" sz="1600" dirty="0"/>
              <a:t>症状：公有云的</a:t>
            </a:r>
            <a:r>
              <a:rPr lang="en-US" altLang="zh-CN" sz="1600" dirty="0" err="1"/>
              <a:t>VPC</a:t>
            </a:r>
            <a:r>
              <a:rPr lang="zh-CN" altLang="en-US" sz="1600" dirty="0"/>
              <a:t>、</a:t>
            </a:r>
            <a:r>
              <a:rPr lang="en-US" altLang="zh-CN" sz="1600" dirty="0"/>
              <a:t>NAT</a:t>
            </a:r>
            <a:r>
              <a:rPr lang="zh-CN" altLang="en-US" sz="1600" dirty="0"/>
              <a:t>、</a:t>
            </a:r>
            <a:r>
              <a:rPr lang="en-US" altLang="zh-CN" sz="1600" dirty="0" err="1"/>
              <a:t>IPv6</a:t>
            </a:r>
            <a:r>
              <a:rPr lang="zh-CN" altLang="en-US" sz="1600" dirty="0"/>
              <a:t>、</a:t>
            </a:r>
            <a:r>
              <a:rPr lang="en-US" altLang="zh-CN" sz="1600" dirty="0"/>
              <a:t>GRE</a:t>
            </a:r>
            <a:r>
              <a:rPr lang="zh-CN" altLang="en-US" sz="1600" dirty="0"/>
              <a:t>、</a:t>
            </a:r>
            <a:r>
              <a:rPr lang="en-US" altLang="zh-CN" sz="1600" dirty="0"/>
              <a:t>VPN</a:t>
            </a:r>
            <a:r>
              <a:rPr lang="zh-CN" altLang="en-US" sz="1600" dirty="0"/>
              <a:t>、</a:t>
            </a:r>
            <a:r>
              <a:rPr lang="en-US" altLang="zh-CN" sz="1600" dirty="0"/>
              <a:t>DNS</a:t>
            </a:r>
            <a:r>
              <a:rPr lang="zh-CN" altLang="en-US" sz="1600" dirty="0"/>
              <a:t>、</a:t>
            </a:r>
            <a:r>
              <a:rPr lang="en-US" altLang="zh-CN" sz="1600" dirty="0"/>
              <a:t>WAF</a:t>
            </a:r>
            <a:r>
              <a:rPr lang="zh-CN" altLang="en-US" sz="1600" dirty="0"/>
              <a:t>、主机安全等服务的价格较为昂贵；客户的服务器不在云上，无法享受公有云的</a:t>
            </a:r>
            <a:r>
              <a:rPr lang="en-US" altLang="zh-CN" sz="1600" dirty="0"/>
              <a:t>WAF</a:t>
            </a:r>
            <a:r>
              <a:rPr lang="zh-CN" altLang="en-US" sz="1600" dirty="0"/>
              <a:t>等服务；公有云现有功能无法满足客户需求，例如</a:t>
            </a:r>
            <a:r>
              <a:rPr lang="en-US" altLang="zh-CN" sz="1600" dirty="0"/>
              <a:t>VPN</a:t>
            </a:r>
            <a:r>
              <a:rPr lang="zh-CN" altLang="en-US" sz="1600" dirty="0"/>
              <a:t>网关只有</a:t>
            </a:r>
            <a:r>
              <a:rPr lang="en-US" altLang="zh-CN" sz="1600" dirty="0"/>
              <a:t>site to site IPSEC VPN</a:t>
            </a:r>
            <a:r>
              <a:rPr lang="zh-CN" altLang="en-US" sz="1600" dirty="0"/>
              <a:t>，没有拨号</a:t>
            </a:r>
            <a:r>
              <a:rPr lang="en-US" altLang="zh-CN" sz="1600" dirty="0"/>
              <a:t>VPN</a:t>
            </a:r>
            <a:r>
              <a:rPr lang="zh-CN" altLang="en-US" sz="1600" dirty="0"/>
              <a:t>，只有</a:t>
            </a:r>
            <a:r>
              <a:rPr lang="en-US" altLang="zh-CN" sz="1600" dirty="0"/>
              <a:t>VPN</a:t>
            </a:r>
            <a:r>
              <a:rPr lang="zh-CN" altLang="en-US" sz="1600" dirty="0"/>
              <a:t>服务器，没有</a:t>
            </a:r>
            <a:r>
              <a:rPr lang="en-US" altLang="zh-CN" sz="1600" dirty="0"/>
              <a:t>VPN</a:t>
            </a:r>
            <a:r>
              <a:rPr lang="zh-CN" altLang="en-US" sz="1600" dirty="0"/>
              <a:t>客户端等。软路由偏重于</a:t>
            </a:r>
            <a:r>
              <a:rPr lang="en-US" altLang="zh-CN" sz="1600" dirty="0"/>
              <a:t>SOHO</a:t>
            </a:r>
            <a:r>
              <a:rPr lang="zh-CN" altLang="en-US" sz="1600" dirty="0"/>
              <a:t>环境，功能单一，管理复杂，而且没有多用户管理，</a:t>
            </a:r>
            <a:r>
              <a:rPr lang="en-US" altLang="zh-CN" sz="1600" dirty="0"/>
              <a:t>OS</a:t>
            </a:r>
            <a:r>
              <a:rPr lang="zh-CN" altLang="en-US" sz="1600" dirty="0"/>
              <a:t>兼容性、扩展性、性能优化不佳，通过</a:t>
            </a:r>
            <a:r>
              <a:rPr lang="en-US" altLang="zh-CN" sz="1600" dirty="0"/>
              <a:t>dd</a:t>
            </a:r>
            <a:r>
              <a:rPr lang="zh-CN" altLang="en-US" sz="1600" dirty="0"/>
              <a:t>的方式上云，太占用资源。</a:t>
            </a:r>
          </a:p>
          <a:p>
            <a:r>
              <a:rPr lang="zh-CN" altLang="en-US" sz="1600" dirty="0"/>
              <a:t>对策：</a:t>
            </a:r>
            <a:r>
              <a:rPr lang="en-US" altLang="zh-CN" sz="1600" dirty="0"/>
              <a:t>1</a:t>
            </a:r>
            <a:r>
              <a:rPr lang="zh-CN" altLang="en-US" sz="1600" dirty="0"/>
              <a:t>）安装中神通大地</a:t>
            </a:r>
            <a:r>
              <a:rPr lang="en-US" altLang="zh-CN" sz="1600" dirty="0" err="1"/>
              <a:t>EDR&amp;DNS&amp;URL&amp;VPN</a:t>
            </a:r>
            <a:r>
              <a:rPr lang="zh-CN" altLang="en-US" sz="1600" dirty="0"/>
              <a:t>云控管系统到客户自己的（云</a:t>
            </a:r>
            <a:r>
              <a:rPr lang="en-US" altLang="zh-CN" sz="1600" dirty="0"/>
              <a:t>/</a:t>
            </a:r>
            <a:r>
              <a:rPr lang="zh-CN" altLang="en-US" sz="1600" dirty="0"/>
              <a:t>硬件）服务器中，自建</a:t>
            </a:r>
            <a:r>
              <a:rPr lang="en-US" altLang="zh-CN" sz="1600" dirty="0" err="1"/>
              <a:t>VPC</a:t>
            </a:r>
            <a:r>
              <a:rPr lang="zh-CN" altLang="en-US" sz="1600" dirty="0"/>
              <a:t>、</a:t>
            </a:r>
            <a:r>
              <a:rPr lang="en-US" altLang="zh-CN" sz="1600" dirty="0"/>
              <a:t>NAT</a:t>
            </a:r>
            <a:r>
              <a:rPr lang="zh-CN" altLang="en-US" sz="1600" dirty="0"/>
              <a:t>、</a:t>
            </a:r>
            <a:r>
              <a:rPr lang="en-US" altLang="zh-CN" sz="1600" dirty="0" err="1"/>
              <a:t>IPv6</a:t>
            </a:r>
            <a:r>
              <a:rPr lang="zh-CN" altLang="en-US" sz="1600" dirty="0"/>
              <a:t>、</a:t>
            </a:r>
            <a:r>
              <a:rPr lang="en-US" altLang="zh-CN" sz="1600" dirty="0"/>
              <a:t>GRE</a:t>
            </a:r>
            <a:r>
              <a:rPr lang="zh-CN" altLang="en-US" sz="1600" dirty="0"/>
              <a:t>、</a:t>
            </a:r>
            <a:r>
              <a:rPr lang="en-US" altLang="zh-CN" sz="1600" dirty="0"/>
              <a:t>VPN</a:t>
            </a:r>
            <a:r>
              <a:rPr lang="zh-CN" altLang="en-US" sz="1600" dirty="0"/>
              <a:t>、</a:t>
            </a:r>
            <a:r>
              <a:rPr lang="en-US" altLang="zh-CN" sz="1600" dirty="0"/>
              <a:t>DNS</a:t>
            </a:r>
            <a:r>
              <a:rPr lang="zh-CN" altLang="en-US" sz="1600" dirty="0"/>
              <a:t>、</a:t>
            </a:r>
            <a:r>
              <a:rPr lang="en-US" altLang="zh-CN" sz="1600" dirty="0"/>
              <a:t>SSL</a:t>
            </a:r>
            <a:r>
              <a:rPr lang="zh-CN" altLang="en-US" sz="1600" dirty="0"/>
              <a:t>、</a:t>
            </a:r>
            <a:r>
              <a:rPr lang="en-US" altLang="zh-CN" sz="1600" dirty="0"/>
              <a:t>WAF</a:t>
            </a:r>
            <a:r>
              <a:rPr lang="zh-CN" altLang="en-US" sz="1600" dirty="0"/>
              <a:t>、主机安全、网络存储、拨号用户等服务，节约成本，提高可控性，还可以保存为镜像，随服务器的迁移而迁移，不用重新配置；</a:t>
            </a:r>
            <a:r>
              <a:rPr lang="en-US" altLang="zh-CN" sz="1600" dirty="0"/>
              <a:t>2</a:t>
            </a:r>
            <a:r>
              <a:rPr lang="zh-CN" altLang="en-US" sz="1600" dirty="0"/>
              <a:t>）多云、混合云环境中，云上、线下、物理、虚拟服务器均安装大地云控系统，方便统一管理，降低管理成本。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26F3985-DBF7-424C-9F87-3756456792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6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68939" y="1297463"/>
            <a:ext cx="3566760" cy="442345"/>
            <a:chOff x="4783472" y="1973187"/>
            <a:chExt cx="3566760" cy="430907"/>
          </a:xfrm>
        </p:grpSpPr>
        <p:sp>
          <p:nvSpPr>
            <p:cNvPr id="58" name="圆角矩形 57"/>
            <p:cNvSpPr/>
            <p:nvPr/>
          </p:nvSpPr>
          <p:spPr>
            <a:xfrm>
              <a:off x="4912583" y="1973187"/>
              <a:ext cx="3437649" cy="430907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TextBox 77"/>
            <p:cNvSpPr txBox="1"/>
            <p:nvPr/>
          </p:nvSpPr>
          <p:spPr>
            <a:xfrm>
              <a:off x="5202779" y="2072987"/>
              <a:ext cx="3056162" cy="1515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b="1" dirty="0"/>
                <a:t>上网行为管理</a:t>
              </a:r>
              <a:r>
                <a:rPr lang="en-US" altLang="zh-CN" dirty="0"/>
                <a:t>……</a:t>
              </a:r>
              <a:r>
                <a:rPr lang="zh-CN" altLang="en-US" dirty="0"/>
                <a:t>用户认证，过滤网站，日志留存审计</a:t>
              </a:r>
              <a:endParaRPr lang="en-US" altLang="zh-CN" dirty="0"/>
            </a:p>
          </p:txBody>
        </p:sp>
        <p:pic>
          <p:nvPicPr>
            <p:cNvPr id="61" name="图片 6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472" y="2072987"/>
              <a:ext cx="277449" cy="282740"/>
            </a:xfrm>
            <a:prstGeom prst="rect">
              <a:avLst/>
            </a:prstGeom>
          </p:spPr>
        </p:pic>
      </p:grpSp>
      <p:sp>
        <p:nvSpPr>
          <p:cNvPr id="82" name="圆角矩形 81"/>
          <p:cNvSpPr/>
          <p:nvPr/>
        </p:nvSpPr>
        <p:spPr>
          <a:xfrm>
            <a:off x="4898519" y="2454197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Box 77"/>
          <p:cNvSpPr txBox="1"/>
          <p:nvPr/>
        </p:nvSpPr>
        <p:spPr>
          <a:xfrm>
            <a:off x="5188715" y="2553996"/>
            <a:ext cx="3055693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DNS</a:t>
            </a:r>
            <a:r>
              <a:rPr lang="zh-CN" altLang="en-US" b="1" dirty="0"/>
              <a:t>服务</a:t>
            </a:r>
            <a:r>
              <a:rPr lang="en-US" altLang="zh-CN" dirty="0"/>
              <a:t>……</a:t>
            </a:r>
            <a:r>
              <a:rPr lang="zh-CN" altLang="en-US" dirty="0"/>
              <a:t>抗污染，</a:t>
            </a:r>
            <a:r>
              <a:rPr lang="en-US" altLang="zh-CN" dirty="0"/>
              <a:t>NS</a:t>
            </a:r>
            <a:r>
              <a:rPr lang="zh-CN" altLang="en-US" dirty="0"/>
              <a:t>自服务，</a:t>
            </a:r>
            <a:r>
              <a:rPr lang="en-US" altLang="zh-CN" dirty="0"/>
              <a:t>DDNS</a:t>
            </a:r>
            <a:r>
              <a:rPr lang="zh-CN" altLang="en-US" dirty="0"/>
              <a:t>，</a:t>
            </a:r>
            <a:r>
              <a:rPr lang="en-US" altLang="zh-CN" dirty="0"/>
              <a:t>SSL</a:t>
            </a:r>
            <a:r>
              <a:rPr lang="zh-CN" altLang="en-US" dirty="0"/>
              <a:t>证书</a:t>
            </a:r>
            <a:endParaRPr lang="en-US" altLang="zh-CN" dirty="0"/>
          </a:p>
        </p:txBody>
      </p:sp>
      <p:pic>
        <p:nvPicPr>
          <p:cNvPr id="85" name="图片 8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62" y="2535013"/>
            <a:ext cx="298832" cy="279465"/>
          </a:xfrm>
          <a:prstGeom prst="rect">
            <a:avLst/>
          </a:prstGeom>
          <a:ln>
            <a:noFill/>
          </a:ln>
        </p:spPr>
      </p:pic>
      <p:grpSp>
        <p:nvGrpSpPr>
          <p:cNvPr id="9" name="组合 8"/>
          <p:cNvGrpSpPr/>
          <p:nvPr/>
        </p:nvGrpSpPr>
        <p:grpSpPr>
          <a:xfrm>
            <a:off x="4768939" y="683530"/>
            <a:ext cx="3563391" cy="448060"/>
            <a:chOff x="4753025" y="3585217"/>
            <a:chExt cx="3563391" cy="448060"/>
          </a:xfrm>
        </p:grpSpPr>
        <p:sp>
          <p:nvSpPr>
            <p:cNvPr id="77" name="TextBox 76"/>
            <p:cNvSpPr txBox="1"/>
            <p:nvPr/>
          </p:nvSpPr>
          <p:spPr>
            <a:xfrm>
              <a:off x="4846210" y="3694723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4878767" y="3585217"/>
              <a:ext cx="3437649" cy="426693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TextBox 77"/>
            <p:cNvSpPr txBox="1"/>
            <p:nvPr/>
          </p:nvSpPr>
          <p:spPr>
            <a:xfrm>
              <a:off x="5168963" y="3685016"/>
              <a:ext cx="3075445" cy="155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b="1" dirty="0"/>
                <a:t>拨号</a:t>
              </a:r>
              <a:r>
                <a:rPr lang="en-US" altLang="zh-CN" b="1" dirty="0"/>
                <a:t>VPN</a:t>
              </a:r>
              <a:r>
                <a:rPr lang="en-US" altLang="zh-CN" dirty="0"/>
                <a:t>……</a:t>
              </a:r>
              <a:r>
                <a:rPr lang="zh-CN" altLang="en-US" dirty="0"/>
                <a:t>企业分支机构、人员通过</a:t>
              </a:r>
              <a:r>
                <a:rPr lang="en-US" altLang="zh-CN" dirty="0"/>
                <a:t>VPN</a:t>
              </a:r>
              <a:r>
                <a:rPr lang="zh-CN" altLang="en-US" dirty="0"/>
                <a:t>连接总部</a:t>
              </a:r>
              <a:endParaRPr lang="en-US" altLang="zh-CN" dirty="0"/>
            </a:p>
          </p:txBody>
        </p:sp>
        <p:pic>
          <p:nvPicPr>
            <p:cNvPr id="95" name="图片 94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025" y="3668359"/>
              <a:ext cx="279956" cy="268670"/>
            </a:xfrm>
            <a:prstGeom prst="rect">
              <a:avLst/>
            </a:prstGeom>
          </p:spPr>
        </p:pic>
      </p:grpSp>
      <p:sp>
        <p:nvSpPr>
          <p:cNvPr id="97" name="圆角矩形 96"/>
          <p:cNvSpPr/>
          <p:nvPr/>
        </p:nvSpPr>
        <p:spPr>
          <a:xfrm>
            <a:off x="4894681" y="1880335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TextBox 77"/>
          <p:cNvSpPr txBox="1"/>
          <p:nvPr/>
        </p:nvSpPr>
        <p:spPr>
          <a:xfrm>
            <a:off x="5184877" y="1980134"/>
            <a:ext cx="2941847" cy="155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异地上网</a:t>
            </a:r>
            <a:r>
              <a:rPr lang="en-US" altLang="zh-CN" dirty="0"/>
              <a:t>……IPv6</a:t>
            </a:r>
            <a:r>
              <a:rPr lang="zh-CN" altLang="en-US" dirty="0"/>
              <a:t>网络接入，</a:t>
            </a:r>
            <a:r>
              <a:rPr lang="zh-CN" altLang="zh-CN" dirty="0"/>
              <a:t>审计控制传输内容</a:t>
            </a:r>
            <a:endParaRPr lang="en-US" altLang="zh-CN" dirty="0"/>
          </a:p>
        </p:txBody>
      </p:sp>
      <p:sp>
        <p:nvSpPr>
          <p:cNvPr id="55" name="标题 1"/>
          <p:cNvSpPr txBox="1">
            <a:spLocks/>
          </p:cNvSpPr>
          <p:nvPr/>
        </p:nvSpPr>
        <p:spPr>
          <a:xfrm>
            <a:off x="750023" y="116603"/>
            <a:ext cx="5910209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——ISP/IDC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圆角矩形 81">
            <a:extLst>
              <a:ext uri="{FF2B5EF4-FFF2-40B4-BE49-F238E27FC236}">
                <a16:creationId xmlns:a16="http://schemas.microsoft.com/office/drawing/2014/main" id="{CF1EEEF3-D5D0-4903-B8F4-7624E41FB0E6}"/>
              </a:ext>
            </a:extLst>
          </p:cNvPr>
          <p:cNvSpPr/>
          <p:nvPr/>
        </p:nvSpPr>
        <p:spPr>
          <a:xfrm>
            <a:off x="4919496" y="3064458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TextBox 77">
            <a:extLst>
              <a:ext uri="{FF2B5EF4-FFF2-40B4-BE49-F238E27FC236}">
                <a16:creationId xmlns:a16="http://schemas.microsoft.com/office/drawing/2014/main" id="{00DBE43A-5560-4156-8CE5-C524B8CF4D5B}"/>
              </a:ext>
            </a:extLst>
          </p:cNvPr>
          <p:cNvSpPr txBox="1"/>
          <p:nvPr/>
        </p:nvSpPr>
        <p:spPr>
          <a:xfrm>
            <a:off x="5209692" y="3147814"/>
            <a:ext cx="3055693" cy="3222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WEB</a:t>
            </a:r>
            <a:r>
              <a:rPr lang="zh-CN" altLang="en-US" b="1" dirty="0"/>
              <a:t>服务</a:t>
            </a:r>
            <a:r>
              <a:rPr lang="en-US" altLang="zh-CN" dirty="0"/>
              <a:t>……WebDAV</a:t>
            </a:r>
            <a:r>
              <a:rPr lang="zh-CN" altLang="en-US" dirty="0"/>
              <a:t>，虚拟主机，图床、短</a:t>
            </a:r>
            <a:r>
              <a:rPr lang="en-US" altLang="zh-CN" dirty="0"/>
              <a:t>URL</a:t>
            </a:r>
            <a:r>
              <a:rPr lang="zh-CN" altLang="en-US" dirty="0"/>
              <a:t>，反向代 理，</a:t>
            </a:r>
            <a:r>
              <a:rPr lang="en-US" altLang="zh-CN" dirty="0"/>
              <a:t>CDN</a:t>
            </a:r>
            <a:r>
              <a:rPr lang="zh-CN" altLang="en-US" dirty="0"/>
              <a:t>、单点登陆 </a:t>
            </a:r>
            <a:endParaRPr lang="en-US" altLang="zh-CN" dirty="0"/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FB9247B7-A9F6-4F4F-A84B-0E628E3B4B02}"/>
              </a:ext>
            </a:extLst>
          </p:cNvPr>
          <p:cNvGrpSpPr/>
          <p:nvPr/>
        </p:nvGrpSpPr>
        <p:grpSpPr>
          <a:xfrm>
            <a:off x="4893312" y="3674719"/>
            <a:ext cx="3470206" cy="448060"/>
            <a:chOff x="4846210" y="3585217"/>
            <a:chExt cx="3470206" cy="448060"/>
          </a:xfrm>
        </p:grpSpPr>
        <p:sp>
          <p:nvSpPr>
            <p:cNvPr id="65" name="TextBox 76">
              <a:extLst>
                <a:ext uri="{FF2B5EF4-FFF2-40B4-BE49-F238E27FC236}">
                  <a16:creationId xmlns:a16="http://schemas.microsoft.com/office/drawing/2014/main" id="{6D8C4B4C-2FC1-4A25-A73B-D197CC44C5FD}"/>
                </a:ext>
              </a:extLst>
            </p:cNvPr>
            <p:cNvSpPr txBox="1"/>
            <p:nvPr/>
          </p:nvSpPr>
          <p:spPr>
            <a:xfrm>
              <a:off x="4846210" y="3694723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圆角矩形 91">
              <a:extLst>
                <a:ext uri="{FF2B5EF4-FFF2-40B4-BE49-F238E27FC236}">
                  <a16:creationId xmlns:a16="http://schemas.microsoft.com/office/drawing/2014/main" id="{5441DE0E-FCAB-4B55-84A5-FFA59EC32CC0}"/>
                </a:ext>
              </a:extLst>
            </p:cNvPr>
            <p:cNvSpPr/>
            <p:nvPr/>
          </p:nvSpPr>
          <p:spPr>
            <a:xfrm>
              <a:off x="4878767" y="3585217"/>
              <a:ext cx="3437649" cy="426693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TextBox 77">
              <a:extLst>
                <a:ext uri="{FF2B5EF4-FFF2-40B4-BE49-F238E27FC236}">
                  <a16:creationId xmlns:a16="http://schemas.microsoft.com/office/drawing/2014/main" id="{58384994-EB48-4FFD-9E51-BA4FA03FF8CA}"/>
                </a:ext>
              </a:extLst>
            </p:cNvPr>
            <p:cNvSpPr txBox="1"/>
            <p:nvPr/>
          </p:nvSpPr>
          <p:spPr>
            <a:xfrm>
              <a:off x="5168963" y="3685016"/>
              <a:ext cx="3075445" cy="155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b="1" dirty="0"/>
                <a:t>SSH/SFTP</a:t>
              </a:r>
              <a:r>
                <a:rPr lang="en-US" altLang="zh-CN" dirty="0"/>
                <a:t>…</a:t>
              </a:r>
              <a:r>
                <a:rPr lang="zh-CN" altLang="en-US" dirty="0"/>
                <a:t>内网穿透，网盘直链，文件存储分享同步</a:t>
              </a:r>
              <a:endParaRPr lang="en-US" altLang="zh-CN" dirty="0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DC22D9E0-7F76-4662-8C50-94F61EC7DB68}"/>
              </a:ext>
            </a:extLst>
          </p:cNvPr>
          <p:cNvGrpSpPr/>
          <p:nvPr/>
        </p:nvGrpSpPr>
        <p:grpSpPr>
          <a:xfrm>
            <a:off x="4768939" y="4278894"/>
            <a:ext cx="3612510" cy="426693"/>
            <a:chOff x="4723658" y="2937145"/>
            <a:chExt cx="3612510" cy="426693"/>
          </a:xfrm>
        </p:grpSpPr>
        <p:sp>
          <p:nvSpPr>
            <p:cNvPr id="71" name="圆角矩形 86">
              <a:extLst>
                <a:ext uri="{FF2B5EF4-FFF2-40B4-BE49-F238E27FC236}">
                  <a16:creationId xmlns:a16="http://schemas.microsoft.com/office/drawing/2014/main" id="{5BD21FFB-E6F1-40E4-AB95-4A41621E1180}"/>
                </a:ext>
              </a:extLst>
            </p:cNvPr>
            <p:cNvSpPr/>
            <p:nvPr/>
          </p:nvSpPr>
          <p:spPr>
            <a:xfrm>
              <a:off x="4898519" y="2937145"/>
              <a:ext cx="3437649" cy="426693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TextBox 77">
              <a:extLst>
                <a:ext uri="{FF2B5EF4-FFF2-40B4-BE49-F238E27FC236}">
                  <a16:creationId xmlns:a16="http://schemas.microsoft.com/office/drawing/2014/main" id="{359E0ED4-A861-40A3-B791-891D49283553}"/>
                </a:ext>
              </a:extLst>
            </p:cNvPr>
            <p:cNvSpPr txBox="1"/>
            <p:nvPr/>
          </p:nvSpPr>
          <p:spPr>
            <a:xfrm>
              <a:off x="5188715" y="3036944"/>
              <a:ext cx="3055693" cy="155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b="1" dirty="0"/>
                <a:t>代理服务器</a:t>
              </a:r>
              <a:r>
                <a:rPr lang="en-US" altLang="zh-CN" dirty="0"/>
                <a:t>……</a:t>
              </a:r>
              <a:r>
                <a:rPr lang="zh-CN" altLang="en-US" dirty="0"/>
                <a:t>换</a:t>
              </a:r>
              <a:r>
                <a:rPr lang="en-US" altLang="zh-CN" dirty="0"/>
                <a:t>IP</a:t>
              </a:r>
              <a:r>
                <a:rPr lang="zh-CN" altLang="en-US" dirty="0"/>
                <a:t>，用户认证，反向代理，精细控制</a:t>
              </a:r>
              <a:endParaRPr lang="en-US" altLang="zh-CN" dirty="0"/>
            </a:p>
          </p:txBody>
        </p:sp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0C9132CD-79CF-4FB5-9C1B-27323E01BD60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658" y="2994566"/>
              <a:ext cx="323136" cy="311850"/>
            </a:xfrm>
            <a:prstGeom prst="rect">
              <a:avLst/>
            </a:prstGeom>
          </p:spPr>
        </p:pic>
      </p:grpSp>
      <p:pic>
        <p:nvPicPr>
          <p:cNvPr id="74" name="图片 73" descr="http://www.trustcomputing.com.cn/utmwall-rom/3/webproxy.png">
            <a:extLst>
              <a:ext uri="{FF2B5EF4-FFF2-40B4-BE49-F238E27FC236}">
                <a16:creationId xmlns:a16="http://schemas.microsoft.com/office/drawing/2014/main" id="{DAC19BF9-9AA4-42F5-8B40-2F560BF1C5D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7814"/>
            <a:ext cx="228593" cy="24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982D891-B11B-4E1B-BC25-67F14A1CE4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61" y="1983661"/>
            <a:ext cx="339980" cy="2014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8F4D8BF-98E5-4D9D-B641-94C18ABF16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3" y="3823548"/>
            <a:ext cx="323136" cy="17386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F832618-4781-487D-AAEB-3D50E81C9CC8}"/>
              </a:ext>
            </a:extLst>
          </p:cNvPr>
          <p:cNvSpPr/>
          <p:nvPr/>
        </p:nvSpPr>
        <p:spPr>
          <a:xfrm>
            <a:off x="120444" y="748776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/>
              <a:t>ISP/IDC</a:t>
            </a:r>
            <a:r>
              <a:rPr lang="zh-CN" altLang="en-US" sz="1600" b="1" dirty="0"/>
              <a:t>的应用</a:t>
            </a:r>
          </a:p>
          <a:p>
            <a:r>
              <a:rPr lang="en-US" altLang="zh-CN" sz="1600" dirty="0"/>
              <a:t>      </a:t>
            </a:r>
            <a:r>
              <a:rPr lang="zh-CN" altLang="en-US" sz="1600" b="1" dirty="0"/>
              <a:t>症状：</a:t>
            </a:r>
            <a:r>
              <a:rPr lang="zh-CN" altLang="en-US" sz="1600" dirty="0"/>
              <a:t>单位申请的域名网站都需要花时间进行实名备案，否则无法使用；没有</a:t>
            </a:r>
            <a:r>
              <a:rPr lang="en-US" altLang="zh-CN" sz="1600" dirty="0"/>
              <a:t>IPv6</a:t>
            </a:r>
            <a:r>
              <a:rPr lang="zh-CN" altLang="en-US" sz="1600" dirty="0"/>
              <a:t>网络，影响上网及网站访问效果；发布在微信、头条、淘宝中的文章无法挂在单位官网上让搜索引擎收录到；网站分布在不同地域，需要智能权威</a:t>
            </a:r>
            <a:r>
              <a:rPr lang="en-US" altLang="zh-CN" sz="1600" dirty="0"/>
              <a:t>DNS</a:t>
            </a:r>
            <a:r>
              <a:rPr lang="zh-CN" altLang="en-US" sz="1600" dirty="0"/>
              <a:t>解析才能让不同地域的客户访问最近的网站</a:t>
            </a:r>
            <a:endParaRPr lang="en-US" altLang="zh-CN" sz="1600" dirty="0"/>
          </a:p>
          <a:p>
            <a:r>
              <a:rPr lang="en-US" altLang="zh-CN" sz="1600" dirty="0"/>
              <a:t>     </a:t>
            </a:r>
            <a:r>
              <a:rPr lang="zh-CN" altLang="en-US" sz="1600" b="1" dirty="0"/>
              <a:t>对策：</a:t>
            </a:r>
            <a:r>
              <a:rPr lang="en-US" altLang="zh-CN" sz="1600" dirty="0"/>
              <a:t>1</a:t>
            </a:r>
            <a:r>
              <a:rPr lang="zh-CN" altLang="en-US" sz="1600" dirty="0"/>
              <a:t>）安装中神通大地云控管系统到服务器或云主机</a:t>
            </a:r>
            <a:r>
              <a:rPr lang="en-US" altLang="zh-CN" sz="1600" dirty="0"/>
              <a:t>VPS</a:t>
            </a:r>
            <a:r>
              <a:rPr lang="zh-CN" altLang="en-US" sz="1600" dirty="0"/>
              <a:t>中，为域名自动申请</a:t>
            </a:r>
            <a:r>
              <a:rPr lang="en-US" altLang="zh-CN" sz="1600" dirty="0"/>
              <a:t>SSL</a:t>
            </a:r>
            <a:r>
              <a:rPr lang="zh-CN" altLang="en-US" sz="1600" dirty="0"/>
              <a:t>证书，</a:t>
            </a:r>
            <a:r>
              <a:rPr lang="en-US" altLang="zh-CN" sz="1600" dirty="0"/>
              <a:t>5</a:t>
            </a:r>
            <a:r>
              <a:rPr lang="zh-CN" altLang="en-US" sz="1600" dirty="0"/>
              <a:t>分钟内开通</a:t>
            </a:r>
            <a:r>
              <a:rPr lang="en-US" altLang="zh-CN" sz="1600" dirty="0"/>
              <a:t>HTTPS</a:t>
            </a:r>
            <a:r>
              <a:rPr lang="zh-CN" altLang="en-US" sz="1600" dirty="0"/>
              <a:t>网站；</a:t>
            </a:r>
            <a:r>
              <a:rPr lang="en-US" altLang="zh-CN" sz="1600" dirty="0"/>
              <a:t>2</a:t>
            </a:r>
            <a:r>
              <a:rPr lang="zh-CN" altLang="en-US" sz="1600" dirty="0"/>
              <a:t>）通过客户端获得</a:t>
            </a:r>
            <a:r>
              <a:rPr lang="en-US" altLang="zh-CN" sz="1600" dirty="0"/>
              <a:t>IPv6 IP</a:t>
            </a:r>
            <a:r>
              <a:rPr lang="zh-CN" altLang="en-US" sz="1600" dirty="0"/>
              <a:t>并为之分配域名，传统</a:t>
            </a:r>
            <a:r>
              <a:rPr lang="en-US" altLang="zh-CN" sz="1600" dirty="0"/>
              <a:t>IPV4</a:t>
            </a:r>
            <a:r>
              <a:rPr lang="zh-CN" altLang="en-US" sz="1600" dirty="0"/>
              <a:t>用户通过</a:t>
            </a:r>
            <a:r>
              <a:rPr lang="en-US" altLang="zh-CN" sz="1600" dirty="0"/>
              <a:t>WEB</a:t>
            </a:r>
            <a:r>
              <a:rPr lang="zh-CN" altLang="en-US" sz="1600" dirty="0"/>
              <a:t>代理等方式接入</a:t>
            </a:r>
            <a:r>
              <a:rPr lang="en-US" altLang="zh-CN" sz="1600" dirty="0"/>
              <a:t>IPv6</a:t>
            </a:r>
            <a:r>
              <a:rPr lang="zh-CN" altLang="en-US" sz="1600" dirty="0"/>
              <a:t>网络，可上国内外</a:t>
            </a:r>
            <a:r>
              <a:rPr lang="en-US" altLang="zh-CN" sz="1600" dirty="0"/>
              <a:t>IPv6</a:t>
            </a:r>
            <a:r>
              <a:rPr lang="zh-CN" altLang="en-US" sz="1600" dirty="0"/>
              <a:t>网站；</a:t>
            </a:r>
            <a:r>
              <a:rPr lang="en-US" altLang="zh-CN" sz="1600" dirty="0"/>
              <a:t>3</a:t>
            </a:r>
            <a:r>
              <a:rPr lang="zh-CN" altLang="en-US" sz="1600" dirty="0"/>
              <a:t>）将微信、头条、淘宝中的文章通过</a:t>
            </a:r>
            <a:r>
              <a:rPr lang="en-US" altLang="zh-CN" sz="1600" dirty="0"/>
              <a:t>302</a:t>
            </a:r>
            <a:r>
              <a:rPr lang="zh-CN" altLang="en-US" sz="1600" dirty="0"/>
              <a:t>重定向、反向代理、在线代理等方式，用单位域名</a:t>
            </a:r>
            <a:r>
              <a:rPr lang="en-US" altLang="zh-CN" sz="1600" dirty="0"/>
              <a:t>URL</a:t>
            </a:r>
            <a:r>
              <a:rPr lang="zh-CN" altLang="en-US" sz="1600" dirty="0"/>
              <a:t>的形式发布；</a:t>
            </a:r>
            <a:r>
              <a:rPr lang="en-US" altLang="zh-CN" sz="1600" dirty="0"/>
              <a:t>4</a:t>
            </a:r>
            <a:r>
              <a:rPr lang="zh-CN" altLang="en-US" sz="1600" dirty="0"/>
              <a:t>）自定义域名规则中包含来源</a:t>
            </a:r>
            <a:r>
              <a:rPr lang="en-US" altLang="zh-CN" sz="1600" dirty="0"/>
              <a:t>IP</a:t>
            </a:r>
            <a:r>
              <a:rPr lang="zh-CN" altLang="en-US" sz="1600" dirty="0"/>
              <a:t>选项，并有大规模</a:t>
            </a:r>
            <a:r>
              <a:rPr lang="en-US" altLang="zh-CN" sz="1600" dirty="0"/>
              <a:t>IP</a:t>
            </a:r>
            <a:r>
              <a:rPr lang="zh-CN" altLang="en-US" sz="1600" dirty="0"/>
              <a:t>数据库，实现不同来源</a:t>
            </a:r>
            <a:r>
              <a:rPr lang="en-US" altLang="zh-CN" sz="1600" dirty="0"/>
              <a:t>IP</a:t>
            </a:r>
            <a:r>
              <a:rPr lang="zh-CN" altLang="en-US" sz="1600" dirty="0"/>
              <a:t>解析为不同的结果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030FDAEE-5843-4EF8-A79E-8B2BDB3DEC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7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68939" y="1297463"/>
            <a:ext cx="3566760" cy="442345"/>
            <a:chOff x="4783472" y="1973187"/>
            <a:chExt cx="3566760" cy="430907"/>
          </a:xfrm>
        </p:grpSpPr>
        <p:sp>
          <p:nvSpPr>
            <p:cNvPr id="58" name="圆角矩形 57"/>
            <p:cNvSpPr/>
            <p:nvPr/>
          </p:nvSpPr>
          <p:spPr>
            <a:xfrm>
              <a:off x="4912583" y="1973187"/>
              <a:ext cx="3437649" cy="430907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TextBox 77"/>
            <p:cNvSpPr txBox="1"/>
            <p:nvPr/>
          </p:nvSpPr>
          <p:spPr>
            <a:xfrm>
              <a:off x="5202779" y="2072987"/>
              <a:ext cx="3056162" cy="1515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b="1" dirty="0"/>
                <a:t>上网行为管理</a:t>
              </a:r>
              <a:r>
                <a:rPr lang="en-US" altLang="zh-CN" dirty="0"/>
                <a:t>……</a:t>
              </a:r>
              <a:r>
                <a:rPr lang="zh-CN" altLang="en-US" dirty="0"/>
                <a:t>用户认证，过滤网站，日志留存审计</a:t>
              </a:r>
              <a:endParaRPr lang="en-US" altLang="zh-CN" dirty="0"/>
            </a:p>
          </p:txBody>
        </p:sp>
        <p:pic>
          <p:nvPicPr>
            <p:cNvPr id="61" name="图片 6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472" y="2072987"/>
              <a:ext cx="277449" cy="282740"/>
            </a:xfrm>
            <a:prstGeom prst="rect">
              <a:avLst/>
            </a:prstGeom>
          </p:spPr>
        </p:pic>
      </p:grpSp>
      <p:sp>
        <p:nvSpPr>
          <p:cNvPr id="82" name="圆角矩形 81"/>
          <p:cNvSpPr/>
          <p:nvPr/>
        </p:nvSpPr>
        <p:spPr>
          <a:xfrm>
            <a:off x="4898519" y="2454197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Box 77"/>
          <p:cNvSpPr txBox="1"/>
          <p:nvPr/>
        </p:nvSpPr>
        <p:spPr>
          <a:xfrm>
            <a:off x="5188715" y="2553996"/>
            <a:ext cx="3055693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DNS</a:t>
            </a:r>
            <a:r>
              <a:rPr lang="zh-CN" altLang="en-US" b="1" dirty="0"/>
              <a:t>服务</a:t>
            </a:r>
            <a:r>
              <a:rPr lang="en-US" altLang="zh-CN" dirty="0"/>
              <a:t>……</a:t>
            </a:r>
            <a:r>
              <a:rPr lang="zh-CN" altLang="en-US" dirty="0"/>
              <a:t>抗污染，</a:t>
            </a:r>
            <a:r>
              <a:rPr lang="en-US" altLang="zh-CN" dirty="0"/>
              <a:t>NS</a:t>
            </a:r>
            <a:r>
              <a:rPr lang="zh-CN" altLang="en-US" dirty="0"/>
              <a:t>自服务，</a:t>
            </a:r>
            <a:r>
              <a:rPr lang="en-US" altLang="zh-CN" dirty="0"/>
              <a:t>DDNS</a:t>
            </a:r>
            <a:r>
              <a:rPr lang="zh-CN" altLang="en-US" dirty="0"/>
              <a:t>，</a:t>
            </a:r>
            <a:r>
              <a:rPr lang="en-US" altLang="zh-CN" dirty="0"/>
              <a:t>SSL</a:t>
            </a:r>
            <a:r>
              <a:rPr lang="zh-CN" altLang="en-US" dirty="0"/>
              <a:t>证书</a:t>
            </a:r>
            <a:endParaRPr lang="en-US" altLang="zh-CN" dirty="0"/>
          </a:p>
        </p:txBody>
      </p:sp>
      <p:pic>
        <p:nvPicPr>
          <p:cNvPr id="85" name="图片 8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62" y="2535013"/>
            <a:ext cx="298832" cy="279465"/>
          </a:xfrm>
          <a:prstGeom prst="rect">
            <a:avLst/>
          </a:prstGeom>
          <a:ln>
            <a:noFill/>
          </a:ln>
        </p:spPr>
      </p:pic>
      <p:sp>
        <p:nvSpPr>
          <p:cNvPr id="77" name="TextBox 76"/>
          <p:cNvSpPr txBox="1"/>
          <p:nvPr/>
        </p:nvSpPr>
        <p:spPr>
          <a:xfrm>
            <a:off x="4862124" y="793036"/>
            <a:ext cx="144016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4894681" y="683530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TextBox 77"/>
          <p:cNvSpPr txBox="1"/>
          <p:nvPr/>
        </p:nvSpPr>
        <p:spPr>
          <a:xfrm>
            <a:off x="5184877" y="783329"/>
            <a:ext cx="3075445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拨号</a:t>
            </a:r>
            <a:r>
              <a:rPr lang="en-US" altLang="zh-CN" b="1" dirty="0"/>
              <a:t>VPN</a:t>
            </a:r>
            <a:r>
              <a:rPr lang="en-US" altLang="zh-CN" dirty="0"/>
              <a:t>……</a:t>
            </a:r>
            <a:r>
              <a:rPr lang="zh-CN" altLang="en-US" dirty="0"/>
              <a:t>企业分支机构、人员通过</a:t>
            </a:r>
            <a:r>
              <a:rPr lang="en-US" altLang="zh-CN" dirty="0"/>
              <a:t>VPN</a:t>
            </a:r>
            <a:r>
              <a:rPr lang="zh-CN" altLang="en-US" dirty="0"/>
              <a:t>连接总部</a:t>
            </a:r>
            <a:endParaRPr lang="en-US" altLang="zh-CN" dirty="0"/>
          </a:p>
        </p:txBody>
      </p:sp>
      <p:pic>
        <p:nvPicPr>
          <p:cNvPr id="95" name="图片 9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39" y="766672"/>
            <a:ext cx="279956" cy="268670"/>
          </a:xfrm>
          <a:prstGeom prst="rect">
            <a:avLst/>
          </a:prstGeom>
          <a:ln>
            <a:noFill/>
          </a:ln>
        </p:spPr>
      </p:pic>
      <p:sp>
        <p:nvSpPr>
          <p:cNvPr id="97" name="圆角矩形 96"/>
          <p:cNvSpPr/>
          <p:nvPr/>
        </p:nvSpPr>
        <p:spPr>
          <a:xfrm>
            <a:off x="4894681" y="1880335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TextBox 77"/>
          <p:cNvSpPr txBox="1"/>
          <p:nvPr/>
        </p:nvSpPr>
        <p:spPr>
          <a:xfrm>
            <a:off x="5184877" y="1980134"/>
            <a:ext cx="2941847" cy="155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异地上网</a:t>
            </a:r>
            <a:r>
              <a:rPr lang="en-US" altLang="zh-CN" dirty="0"/>
              <a:t>……IPv6</a:t>
            </a:r>
            <a:r>
              <a:rPr lang="zh-CN" altLang="en-US" dirty="0"/>
              <a:t>网络接入，</a:t>
            </a:r>
            <a:r>
              <a:rPr lang="zh-CN" altLang="zh-CN" dirty="0"/>
              <a:t>审计控制传输内容</a:t>
            </a:r>
            <a:endParaRPr lang="en-US" altLang="zh-CN" dirty="0"/>
          </a:p>
        </p:txBody>
      </p:sp>
      <p:sp>
        <p:nvSpPr>
          <p:cNvPr id="55" name="标题 1"/>
          <p:cNvSpPr txBox="1">
            <a:spLocks/>
          </p:cNvSpPr>
          <p:nvPr/>
        </p:nvSpPr>
        <p:spPr>
          <a:xfrm>
            <a:off x="750023" y="116603"/>
            <a:ext cx="684631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安全运维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EE19F22C-448B-42AB-8ECF-2074F38E902E}"/>
              </a:ext>
            </a:extLst>
          </p:cNvPr>
          <p:cNvGrpSpPr/>
          <p:nvPr/>
        </p:nvGrpSpPr>
        <p:grpSpPr>
          <a:xfrm>
            <a:off x="4919496" y="3064458"/>
            <a:ext cx="3437649" cy="426693"/>
            <a:chOff x="4898519" y="2310181"/>
            <a:chExt cx="3437649" cy="426693"/>
          </a:xfrm>
        </p:grpSpPr>
        <p:sp>
          <p:nvSpPr>
            <p:cNvPr id="60" name="圆角矩形 81">
              <a:extLst>
                <a:ext uri="{FF2B5EF4-FFF2-40B4-BE49-F238E27FC236}">
                  <a16:creationId xmlns:a16="http://schemas.microsoft.com/office/drawing/2014/main" id="{CF1EEEF3-D5D0-4903-B8F4-7624E41FB0E6}"/>
                </a:ext>
              </a:extLst>
            </p:cNvPr>
            <p:cNvSpPr/>
            <p:nvPr/>
          </p:nvSpPr>
          <p:spPr>
            <a:xfrm>
              <a:off x="4898519" y="2310181"/>
              <a:ext cx="3437649" cy="426693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id="{00DBE43A-5560-4156-8CE5-C524B8CF4D5B}"/>
                </a:ext>
              </a:extLst>
            </p:cNvPr>
            <p:cNvSpPr txBox="1"/>
            <p:nvPr/>
          </p:nvSpPr>
          <p:spPr>
            <a:xfrm>
              <a:off x="5188715" y="2409980"/>
              <a:ext cx="3055693" cy="3222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b="1" dirty="0"/>
                <a:t>WEB</a:t>
              </a:r>
              <a:r>
                <a:rPr lang="zh-CN" altLang="en-US" b="1" dirty="0"/>
                <a:t>服务</a:t>
              </a:r>
              <a:r>
                <a:rPr lang="en-US" altLang="zh-CN" dirty="0"/>
                <a:t>……WebDAV</a:t>
              </a:r>
              <a:r>
                <a:rPr lang="zh-CN" altLang="en-US" dirty="0"/>
                <a:t>，虚拟主机，短</a:t>
              </a:r>
              <a:r>
                <a:rPr lang="en-US" altLang="zh-CN" dirty="0"/>
                <a:t>URL</a:t>
              </a:r>
              <a:r>
                <a:rPr lang="zh-CN" altLang="en-US" dirty="0"/>
                <a:t>，反向代理，单点登陆</a:t>
              </a:r>
              <a:endParaRPr lang="en-US" altLang="zh-CN" dirty="0"/>
            </a:p>
          </p:txBody>
        </p:sp>
      </p:grpSp>
      <p:sp>
        <p:nvSpPr>
          <p:cNvPr id="65" name="TextBox 76">
            <a:extLst>
              <a:ext uri="{FF2B5EF4-FFF2-40B4-BE49-F238E27FC236}">
                <a16:creationId xmlns:a16="http://schemas.microsoft.com/office/drawing/2014/main" id="{6D8C4B4C-2FC1-4A25-A73B-D197CC44C5FD}"/>
              </a:ext>
            </a:extLst>
          </p:cNvPr>
          <p:cNvSpPr txBox="1"/>
          <p:nvPr/>
        </p:nvSpPr>
        <p:spPr>
          <a:xfrm>
            <a:off x="4893312" y="3784225"/>
            <a:ext cx="144016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圆角矩形 91">
            <a:extLst>
              <a:ext uri="{FF2B5EF4-FFF2-40B4-BE49-F238E27FC236}">
                <a16:creationId xmlns:a16="http://schemas.microsoft.com/office/drawing/2014/main" id="{5441DE0E-FCAB-4B55-84A5-FFA59EC32CC0}"/>
              </a:ext>
            </a:extLst>
          </p:cNvPr>
          <p:cNvSpPr/>
          <p:nvPr/>
        </p:nvSpPr>
        <p:spPr>
          <a:xfrm>
            <a:off x="4925869" y="3674719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77">
            <a:extLst>
              <a:ext uri="{FF2B5EF4-FFF2-40B4-BE49-F238E27FC236}">
                <a16:creationId xmlns:a16="http://schemas.microsoft.com/office/drawing/2014/main" id="{58384994-EB48-4FFD-9E51-BA4FA03FF8CA}"/>
              </a:ext>
            </a:extLst>
          </p:cNvPr>
          <p:cNvSpPr txBox="1"/>
          <p:nvPr/>
        </p:nvSpPr>
        <p:spPr>
          <a:xfrm>
            <a:off x="5216065" y="3774518"/>
            <a:ext cx="3075445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SSH/SFTP</a:t>
            </a:r>
            <a:r>
              <a:rPr lang="en-US" altLang="zh-CN" dirty="0"/>
              <a:t>…</a:t>
            </a:r>
            <a:r>
              <a:rPr lang="zh-CN" altLang="en-US" dirty="0"/>
              <a:t>内网穿透，网盘直链，文件存储分享同步</a:t>
            </a:r>
            <a:endParaRPr lang="en-US" altLang="zh-CN" dirty="0"/>
          </a:p>
        </p:txBody>
      </p:sp>
      <p:sp>
        <p:nvSpPr>
          <p:cNvPr id="71" name="圆角矩形 86">
            <a:extLst>
              <a:ext uri="{FF2B5EF4-FFF2-40B4-BE49-F238E27FC236}">
                <a16:creationId xmlns:a16="http://schemas.microsoft.com/office/drawing/2014/main" id="{5BD21FFB-E6F1-40E4-AB95-4A41621E1180}"/>
              </a:ext>
            </a:extLst>
          </p:cNvPr>
          <p:cNvSpPr/>
          <p:nvPr/>
        </p:nvSpPr>
        <p:spPr>
          <a:xfrm>
            <a:off x="4943800" y="4278894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Box 77">
            <a:extLst>
              <a:ext uri="{FF2B5EF4-FFF2-40B4-BE49-F238E27FC236}">
                <a16:creationId xmlns:a16="http://schemas.microsoft.com/office/drawing/2014/main" id="{359E0ED4-A861-40A3-B791-891D49283553}"/>
              </a:ext>
            </a:extLst>
          </p:cNvPr>
          <p:cNvSpPr txBox="1"/>
          <p:nvPr/>
        </p:nvSpPr>
        <p:spPr>
          <a:xfrm>
            <a:off x="5233996" y="4378693"/>
            <a:ext cx="3055693" cy="1555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代理服务器</a:t>
            </a:r>
            <a:r>
              <a:rPr lang="en-US" altLang="zh-CN" dirty="0"/>
              <a:t>……</a:t>
            </a:r>
            <a:r>
              <a:rPr lang="zh-CN" altLang="en-US" dirty="0"/>
              <a:t>换</a:t>
            </a:r>
            <a:r>
              <a:rPr lang="en-US" altLang="zh-CN" dirty="0"/>
              <a:t>IP</a:t>
            </a:r>
            <a:r>
              <a:rPr lang="zh-CN" altLang="en-US" dirty="0"/>
              <a:t>，用户认证，反向代理，精细控制</a:t>
            </a:r>
            <a:endParaRPr lang="en-US" altLang="zh-CN" dirty="0"/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id="{0C9132CD-79CF-4FB5-9C1B-27323E01BD6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39" y="4336315"/>
            <a:ext cx="323136" cy="311850"/>
          </a:xfrm>
          <a:prstGeom prst="rect">
            <a:avLst/>
          </a:prstGeom>
          <a:ln>
            <a:noFill/>
          </a:ln>
        </p:spPr>
      </p:pic>
      <p:pic>
        <p:nvPicPr>
          <p:cNvPr id="74" name="图片 73" descr="http://www.trustcomputing.com.cn/utmwall-rom/3/webproxy.png">
            <a:extLst>
              <a:ext uri="{FF2B5EF4-FFF2-40B4-BE49-F238E27FC236}">
                <a16:creationId xmlns:a16="http://schemas.microsoft.com/office/drawing/2014/main" id="{DAC19BF9-9AA4-42F5-8B40-2F560BF1C5D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7814"/>
            <a:ext cx="228593" cy="24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982D891-B11B-4E1B-BC25-67F14A1CE4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61" y="1983661"/>
            <a:ext cx="339980" cy="2014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8F4D8BF-98E5-4D9D-B641-94C18ABF16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3" y="3823548"/>
            <a:ext cx="323136" cy="173861"/>
          </a:xfrm>
          <a:prstGeom prst="rect">
            <a:avLst/>
          </a:prstGeom>
          <a:ln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F832618-4781-487D-AAEB-3D50E81C9CC8}"/>
              </a:ext>
            </a:extLst>
          </p:cNvPr>
          <p:cNvSpPr/>
          <p:nvPr/>
        </p:nvSpPr>
        <p:spPr>
          <a:xfrm>
            <a:off x="120444" y="748776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安全运维的应用</a:t>
            </a:r>
          </a:p>
          <a:p>
            <a:r>
              <a:rPr lang="en-US" altLang="zh-CN" sz="1600" dirty="0"/>
              <a:t>      </a:t>
            </a:r>
            <a:r>
              <a:rPr lang="zh-CN" altLang="en-US" sz="1600" b="1" dirty="0"/>
              <a:t>症状：</a:t>
            </a:r>
            <a:r>
              <a:rPr lang="zh-CN" altLang="en-US" sz="1600" dirty="0"/>
              <a:t>现有堡垒机实质是跳板机，只起中介作用，并不能完全控制操作者的实际操作。</a:t>
            </a:r>
            <a:endParaRPr lang="en-US" altLang="zh-CN" sz="1600" dirty="0"/>
          </a:p>
          <a:p>
            <a:r>
              <a:rPr lang="en-US" altLang="zh-CN" sz="1600" b="1" dirty="0"/>
              <a:t>     </a:t>
            </a:r>
            <a:r>
              <a:rPr lang="zh-CN" altLang="en-US" sz="1600" b="1" dirty="0"/>
              <a:t>对策：</a:t>
            </a:r>
            <a:r>
              <a:rPr lang="en-US" altLang="zh-CN" sz="1600" dirty="0"/>
              <a:t>1</a:t>
            </a:r>
            <a:r>
              <a:rPr lang="zh-CN" altLang="en-US" sz="1600" dirty="0"/>
              <a:t>）安装中神通大地</a:t>
            </a:r>
            <a:r>
              <a:rPr lang="en-US" altLang="zh-CN" sz="1600" dirty="0" err="1"/>
              <a:t>EDR&amp;DNS&amp;URL&amp;VPN</a:t>
            </a:r>
            <a:r>
              <a:rPr lang="zh-CN" altLang="en-US" sz="1600" dirty="0"/>
              <a:t>云控管系统到客户自己的（云）服务器中，真正</a:t>
            </a:r>
            <a:r>
              <a:rPr lang="en-US" altLang="zh-CN" sz="1600" dirty="0"/>
              <a:t>0</a:t>
            </a:r>
            <a:r>
              <a:rPr lang="zh-CN" altLang="en-US" sz="1600" dirty="0"/>
              <a:t>代码将</a:t>
            </a:r>
            <a:r>
              <a:rPr lang="en-US" altLang="zh-CN" sz="1600" dirty="0"/>
              <a:t>C/S</a:t>
            </a:r>
            <a:r>
              <a:rPr lang="zh-CN" altLang="en-US" sz="1600" dirty="0"/>
              <a:t>运维转化为针对目标文件的</a:t>
            </a:r>
            <a:r>
              <a:rPr lang="en-US" altLang="zh-CN" sz="1600" dirty="0"/>
              <a:t>B/S</a:t>
            </a:r>
            <a:r>
              <a:rPr lang="zh-CN" altLang="en-US" sz="1600" dirty="0"/>
              <a:t>运维，无需进</a:t>
            </a:r>
            <a:r>
              <a:rPr lang="en-US" altLang="zh-CN" sz="1600" dirty="0"/>
              <a:t>Console</a:t>
            </a:r>
            <a:r>
              <a:rPr lang="zh-CN" altLang="en-US" sz="1600" dirty="0"/>
              <a:t>控制台、</a:t>
            </a:r>
            <a:r>
              <a:rPr lang="en-US" altLang="zh-CN" sz="1600" dirty="0"/>
              <a:t>SSH</a:t>
            </a:r>
            <a:r>
              <a:rPr lang="zh-CN" altLang="en-US" sz="1600" dirty="0"/>
              <a:t>远程终端或</a:t>
            </a:r>
            <a:r>
              <a:rPr lang="en-US" altLang="zh-CN" sz="1600" dirty="0" err="1"/>
              <a:t>VNC</a:t>
            </a:r>
            <a:r>
              <a:rPr lang="zh-CN" altLang="en-US" sz="1600" dirty="0"/>
              <a:t>、</a:t>
            </a:r>
            <a:r>
              <a:rPr lang="en-US" altLang="zh-CN" sz="1600" dirty="0"/>
              <a:t>RDP</a:t>
            </a:r>
            <a:r>
              <a:rPr lang="zh-CN" altLang="en-US" sz="1600" dirty="0"/>
              <a:t>远程桌面，将操作者与</a:t>
            </a:r>
            <a:r>
              <a:rPr lang="en-US" altLang="zh-CN" sz="1600" dirty="0"/>
              <a:t>OS</a:t>
            </a:r>
            <a:r>
              <a:rPr lang="zh-CN" altLang="en-US" sz="1600" dirty="0"/>
              <a:t>隔离开；</a:t>
            </a:r>
            <a:r>
              <a:rPr lang="en-US" altLang="zh-CN" sz="1600" dirty="0"/>
              <a:t>2</a:t>
            </a:r>
            <a:r>
              <a:rPr lang="zh-CN" altLang="en-US" sz="1600" dirty="0"/>
              <a:t>）可以用来克隆第二份现有的</a:t>
            </a:r>
            <a:r>
              <a:rPr lang="en-US" altLang="zh-CN" sz="1600" dirty="0" err="1"/>
              <a:t>WEBAdmin</a:t>
            </a:r>
            <a:r>
              <a:rPr lang="zh-CN" altLang="en-US" sz="1600" dirty="0"/>
              <a:t>应用，例如：将“</a:t>
            </a:r>
            <a:r>
              <a:rPr lang="en-US" altLang="zh-CN" sz="1600" dirty="0"/>
              <a:t>SS</a:t>
            </a:r>
            <a:r>
              <a:rPr lang="zh-CN" altLang="en-US" sz="1600" dirty="0"/>
              <a:t>服务器”改造为多端口、多用户服务，也可以是其它任意的应用程序。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26F3985-DBF7-424C-9F87-3756456792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68939" y="1297463"/>
            <a:ext cx="3566760" cy="442345"/>
            <a:chOff x="4783472" y="1973187"/>
            <a:chExt cx="3566760" cy="430907"/>
          </a:xfrm>
        </p:grpSpPr>
        <p:sp>
          <p:nvSpPr>
            <p:cNvPr id="58" name="圆角矩形 57"/>
            <p:cNvSpPr/>
            <p:nvPr/>
          </p:nvSpPr>
          <p:spPr>
            <a:xfrm>
              <a:off x="4912583" y="1973187"/>
              <a:ext cx="3437649" cy="430907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TextBox 77"/>
            <p:cNvSpPr txBox="1"/>
            <p:nvPr/>
          </p:nvSpPr>
          <p:spPr>
            <a:xfrm>
              <a:off x="5202779" y="2072987"/>
              <a:ext cx="3056162" cy="1515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b="1" dirty="0"/>
                <a:t>上网行为管理</a:t>
              </a:r>
              <a:r>
                <a:rPr lang="en-US" altLang="zh-CN" dirty="0"/>
                <a:t>……</a:t>
              </a:r>
              <a:r>
                <a:rPr lang="zh-CN" altLang="en-US" dirty="0"/>
                <a:t>用户认证，过滤网站，日志留存审计</a:t>
              </a:r>
              <a:endParaRPr lang="en-US" altLang="zh-CN" dirty="0"/>
            </a:p>
          </p:txBody>
        </p:sp>
        <p:pic>
          <p:nvPicPr>
            <p:cNvPr id="61" name="图片 6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472" y="2072987"/>
              <a:ext cx="277449" cy="282740"/>
            </a:xfrm>
            <a:prstGeom prst="rect">
              <a:avLst/>
            </a:prstGeom>
          </p:spPr>
        </p:pic>
      </p:grpSp>
      <p:sp>
        <p:nvSpPr>
          <p:cNvPr id="82" name="圆角矩形 81"/>
          <p:cNvSpPr/>
          <p:nvPr/>
        </p:nvSpPr>
        <p:spPr>
          <a:xfrm>
            <a:off x="4898519" y="2454197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Box 77"/>
          <p:cNvSpPr txBox="1"/>
          <p:nvPr/>
        </p:nvSpPr>
        <p:spPr>
          <a:xfrm>
            <a:off x="5188715" y="2553996"/>
            <a:ext cx="3055693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DNS</a:t>
            </a:r>
            <a:r>
              <a:rPr lang="zh-CN" altLang="en-US" b="1" dirty="0"/>
              <a:t>服务</a:t>
            </a:r>
            <a:r>
              <a:rPr lang="en-US" altLang="zh-CN" dirty="0"/>
              <a:t>……</a:t>
            </a:r>
            <a:r>
              <a:rPr lang="zh-CN" altLang="en-US" dirty="0"/>
              <a:t>抗污染，</a:t>
            </a:r>
            <a:r>
              <a:rPr lang="en-US" altLang="zh-CN" dirty="0"/>
              <a:t>NS</a:t>
            </a:r>
            <a:r>
              <a:rPr lang="zh-CN" altLang="en-US" dirty="0"/>
              <a:t>自服务，</a:t>
            </a:r>
            <a:r>
              <a:rPr lang="en-US" altLang="zh-CN" dirty="0"/>
              <a:t>DDNS</a:t>
            </a:r>
            <a:r>
              <a:rPr lang="zh-CN" altLang="en-US" dirty="0"/>
              <a:t>，</a:t>
            </a:r>
            <a:r>
              <a:rPr lang="en-US" altLang="zh-CN" dirty="0"/>
              <a:t>SSL</a:t>
            </a:r>
            <a:r>
              <a:rPr lang="zh-CN" altLang="en-US" dirty="0"/>
              <a:t>证书</a:t>
            </a:r>
            <a:endParaRPr lang="en-US" altLang="zh-CN" dirty="0"/>
          </a:p>
        </p:txBody>
      </p:sp>
      <p:pic>
        <p:nvPicPr>
          <p:cNvPr id="85" name="图片 8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62" y="2535013"/>
            <a:ext cx="298832" cy="279465"/>
          </a:xfrm>
          <a:prstGeom prst="rect">
            <a:avLst/>
          </a:prstGeom>
          <a:ln>
            <a:noFill/>
          </a:ln>
        </p:spPr>
      </p:pic>
      <p:sp>
        <p:nvSpPr>
          <p:cNvPr id="77" name="TextBox 76"/>
          <p:cNvSpPr txBox="1"/>
          <p:nvPr/>
        </p:nvSpPr>
        <p:spPr>
          <a:xfrm>
            <a:off x="4862124" y="793036"/>
            <a:ext cx="144016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4894681" y="683530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TextBox 77"/>
          <p:cNvSpPr txBox="1"/>
          <p:nvPr/>
        </p:nvSpPr>
        <p:spPr>
          <a:xfrm>
            <a:off x="5184877" y="783329"/>
            <a:ext cx="3075445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拨号</a:t>
            </a:r>
            <a:r>
              <a:rPr lang="en-US" altLang="zh-CN" b="1" dirty="0"/>
              <a:t>VPN</a:t>
            </a:r>
            <a:r>
              <a:rPr lang="en-US" altLang="zh-CN" dirty="0"/>
              <a:t>……</a:t>
            </a:r>
            <a:r>
              <a:rPr lang="zh-CN" altLang="en-US" dirty="0"/>
              <a:t>企业分支机构、人员通过</a:t>
            </a:r>
            <a:r>
              <a:rPr lang="en-US" altLang="zh-CN" dirty="0"/>
              <a:t>VPN</a:t>
            </a:r>
            <a:r>
              <a:rPr lang="zh-CN" altLang="en-US" dirty="0"/>
              <a:t>连接总部</a:t>
            </a:r>
            <a:endParaRPr lang="en-US" altLang="zh-CN" dirty="0"/>
          </a:p>
        </p:txBody>
      </p:sp>
      <p:pic>
        <p:nvPicPr>
          <p:cNvPr id="95" name="图片 9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39" y="766672"/>
            <a:ext cx="279956" cy="268670"/>
          </a:xfrm>
          <a:prstGeom prst="rect">
            <a:avLst/>
          </a:prstGeom>
          <a:ln>
            <a:noFill/>
          </a:ln>
        </p:spPr>
      </p:pic>
      <p:sp>
        <p:nvSpPr>
          <p:cNvPr id="97" name="圆角矩形 96"/>
          <p:cNvSpPr/>
          <p:nvPr/>
        </p:nvSpPr>
        <p:spPr>
          <a:xfrm>
            <a:off x="4894681" y="1880335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TextBox 77"/>
          <p:cNvSpPr txBox="1"/>
          <p:nvPr/>
        </p:nvSpPr>
        <p:spPr>
          <a:xfrm>
            <a:off x="5184877" y="1980134"/>
            <a:ext cx="2941847" cy="155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异地上网</a:t>
            </a:r>
            <a:r>
              <a:rPr lang="en-US" altLang="zh-CN" dirty="0"/>
              <a:t>……IPv6</a:t>
            </a:r>
            <a:r>
              <a:rPr lang="zh-CN" altLang="en-US" dirty="0"/>
              <a:t>网络接入，</a:t>
            </a:r>
            <a:r>
              <a:rPr lang="zh-CN" altLang="zh-CN" dirty="0"/>
              <a:t>审计控制传输内容</a:t>
            </a:r>
            <a:endParaRPr lang="en-US" altLang="zh-CN" dirty="0"/>
          </a:p>
        </p:txBody>
      </p:sp>
      <p:sp>
        <p:nvSpPr>
          <p:cNvPr id="55" name="标题 1"/>
          <p:cNvSpPr txBox="1">
            <a:spLocks/>
          </p:cNvSpPr>
          <p:nvPr/>
        </p:nvSpPr>
        <p:spPr>
          <a:xfrm>
            <a:off x="750023" y="116603"/>
            <a:ext cx="684631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隐私保护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隐私计算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EE19F22C-448B-42AB-8ECF-2074F38E902E}"/>
              </a:ext>
            </a:extLst>
          </p:cNvPr>
          <p:cNvGrpSpPr/>
          <p:nvPr/>
        </p:nvGrpSpPr>
        <p:grpSpPr>
          <a:xfrm>
            <a:off x="4919496" y="3064458"/>
            <a:ext cx="3437649" cy="426693"/>
            <a:chOff x="4898519" y="2310181"/>
            <a:chExt cx="3437649" cy="426693"/>
          </a:xfrm>
        </p:grpSpPr>
        <p:sp>
          <p:nvSpPr>
            <p:cNvPr id="60" name="圆角矩形 81">
              <a:extLst>
                <a:ext uri="{FF2B5EF4-FFF2-40B4-BE49-F238E27FC236}">
                  <a16:creationId xmlns:a16="http://schemas.microsoft.com/office/drawing/2014/main" id="{CF1EEEF3-D5D0-4903-B8F4-7624E41FB0E6}"/>
                </a:ext>
              </a:extLst>
            </p:cNvPr>
            <p:cNvSpPr/>
            <p:nvPr/>
          </p:nvSpPr>
          <p:spPr>
            <a:xfrm>
              <a:off x="4898519" y="2310181"/>
              <a:ext cx="3437649" cy="426693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id="{00DBE43A-5560-4156-8CE5-C524B8CF4D5B}"/>
                </a:ext>
              </a:extLst>
            </p:cNvPr>
            <p:cNvSpPr txBox="1"/>
            <p:nvPr/>
          </p:nvSpPr>
          <p:spPr>
            <a:xfrm>
              <a:off x="5188715" y="2409980"/>
              <a:ext cx="3055693" cy="3222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b="1" dirty="0"/>
                <a:t>WEB</a:t>
              </a:r>
              <a:r>
                <a:rPr lang="zh-CN" altLang="en-US" b="1" dirty="0"/>
                <a:t>服务</a:t>
              </a:r>
              <a:r>
                <a:rPr lang="en-US" altLang="zh-CN" dirty="0"/>
                <a:t>……WebDAV</a:t>
              </a:r>
              <a:r>
                <a:rPr lang="zh-CN" altLang="en-US" dirty="0"/>
                <a:t>，虚拟主机，短</a:t>
              </a:r>
              <a:r>
                <a:rPr lang="en-US" altLang="zh-CN" dirty="0"/>
                <a:t>URL</a:t>
              </a:r>
              <a:r>
                <a:rPr lang="zh-CN" altLang="en-US" dirty="0"/>
                <a:t>，反向代理，单点登陆</a:t>
              </a:r>
              <a:endParaRPr lang="en-US" altLang="zh-CN" dirty="0"/>
            </a:p>
          </p:txBody>
        </p:sp>
      </p:grpSp>
      <p:sp>
        <p:nvSpPr>
          <p:cNvPr id="65" name="TextBox 76">
            <a:extLst>
              <a:ext uri="{FF2B5EF4-FFF2-40B4-BE49-F238E27FC236}">
                <a16:creationId xmlns:a16="http://schemas.microsoft.com/office/drawing/2014/main" id="{6D8C4B4C-2FC1-4A25-A73B-D197CC44C5FD}"/>
              </a:ext>
            </a:extLst>
          </p:cNvPr>
          <p:cNvSpPr txBox="1"/>
          <p:nvPr/>
        </p:nvSpPr>
        <p:spPr>
          <a:xfrm>
            <a:off x="4893312" y="3784225"/>
            <a:ext cx="144016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圆角矩形 91">
            <a:extLst>
              <a:ext uri="{FF2B5EF4-FFF2-40B4-BE49-F238E27FC236}">
                <a16:creationId xmlns:a16="http://schemas.microsoft.com/office/drawing/2014/main" id="{5441DE0E-FCAB-4B55-84A5-FFA59EC32CC0}"/>
              </a:ext>
            </a:extLst>
          </p:cNvPr>
          <p:cNvSpPr/>
          <p:nvPr/>
        </p:nvSpPr>
        <p:spPr>
          <a:xfrm>
            <a:off x="4925869" y="3674719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77">
            <a:extLst>
              <a:ext uri="{FF2B5EF4-FFF2-40B4-BE49-F238E27FC236}">
                <a16:creationId xmlns:a16="http://schemas.microsoft.com/office/drawing/2014/main" id="{58384994-EB48-4FFD-9E51-BA4FA03FF8CA}"/>
              </a:ext>
            </a:extLst>
          </p:cNvPr>
          <p:cNvSpPr txBox="1"/>
          <p:nvPr/>
        </p:nvSpPr>
        <p:spPr>
          <a:xfrm>
            <a:off x="5216065" y="3774518"/>
            <a:ext cx="3075445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SSH/SFTP</a:t>
            </a:r>
            <a:r>
              <a:rPr lang="en-US" altLang="zh-CN" dirty="0"/>
              <a:t>…</a:t>
            </a:r>
            <a:r>
              <a:rPr lang="zh-CN" altLang="en-US" dirty="0"/>
              <a:t>内网穿透，网盘直链，文件存储分享同步</a:t>
            </a:r>
            <a:endParaRPr lang="en-US" altLang="zh-CN" dirty="0"/>
          </a:p>
        </p:txBody>
      </p:sp>
      <p:sp>
        <p:nvSpPr>
          <p:cNvPr id="71" name="圆角矩形 86">
            <a:extLst>
              <a:ext uri="{FF2B5EF4-FFF2-40B4-BE49-F238E27FC236}">
                <a16:creationId xmlns:a16="http://schemas.microsoft.com/office/drawing/2014/main" id="{5BD21FFB-E6F1-40E4-AB95-4A41621E1180}"/>
              </a:ext>
            </a:extLst>
          </p:cNvPr>
          <p:cNvSpPr/>
          <p:nvPr/>
        </p:nvSpPr>
        <p:spPr>
          <a:xfrm>
            <a:off x="4943800" y="4278894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Box 77">
            <a:extLst>
              <a:ext uri="{FF2B5EF4-FFF2-40B4-BE49-F238E27FC236}">
                <a16:creationId xmlns:a16="http://schemas.microsoft.com/office/drawing/2014/main" id="{359E0ED4-A861-40A3-B791-891D49283553}"/>
              </a:ext>
            </a:extLst>
          </p:cNvPr>
          <p:cNvSpPr txBox="1"/>
          <p:nvPr/>
        </p:nvSpPr>
        <p:spPr>
          <a:xfrm>
            <a:off x="5233996" y="4378693"/>
            <a:ext cx="3055693" cy="1555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代理服务器</a:t>
            </a:r>
            <a:r>
              <a:rPr lang="en-US" altLang="zh-CN" dirty="0"/>
              <a:t>……</a:t>
            </a:r>
            <a:r>
              <a:rPr lang="zh-CN" altLang="en-US" dirty="0"/>
              <a:t>换</a:t>
            </a:r>
            <a:r>
              <a:rPr lang="en-US" altLang="zh-CN" dirty="0"/>
              <a:t>IP</a:t>
            </a:r>
            <a:r>
              <a:rPr lang="zh-CN" altLang="en-US" dirty="0"/>
              <a:t>，用户认证，反向代理，精细控制</a:t>
            </a:r>
            <a:endParaRPr lang="en-US" altLang="zh-CN" dirty="0"/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id="{0C9132CD-79CF-4FB5-9C1B-27323E01BD6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39" y="4336315"/>
            <a:ext cx="323136" cy="311850"/>
          </a:xfrm>
          <a:prstGeom prst="rect">
            <a:avLst/>
          </a:prstGeom>
          <a:ln>
            <a:noFill/>
          </a:ln>
        </p:spPr>
      </p:pic>
      <p:pic>
        <p:nvPicPr>
          <p:cNvPr id="74" name="图片 73" descr="http://www.trustcomputing.com.cn/utmwall-rom/3/webproxy.png">
            <a:extLst>
              <a:ext uri="{FF2B5EF4-FFF2-40B4-BE49-F238E27FC236}">
                <a16:creationId xmlns:a16="http://schemas.microsoft.com/office/drawing/2014/main" id="{DAC19BF9-9AA4-42F5-8B40-2F560BF1C5D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7814"/>
            <a:ext cx="228593" cy="24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982D891-B11B-4E1B-BC25-67F14A1CE4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61" y="1983661"/>
            <a:ext cx="339980" cy="2014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8F4D8BF-98E5-4D9D-B641-94C18ABF16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3" y="3823548"/>
            <a:ext cx="323136" cy="173861"/>
          </a:xfrm>
          <a:prstGeom prst="rect">
            <a:avLst/>
          </a:prstGeom>
          <a:ln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F832618-4781-487D-AAEB-3D50E81C9CC8}"/>
              </a:ext>
            </a:extLst>
          </p:cNvPr>
          <p:cNvSpPr/>
          <p:nvPr/>
        </p:nvSpPr>
        <p:spPr>
          <a:xfrm>
            <a:off x="120444" y="748776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保护隐私的应用</a:t>
            </a:r>
          </a:p>
          <a:p>
            <a:r>
              <a:rPr lang="en-US" altLang="zh-CN" sz="1600" dirty="0"/>
              <a:t>      </a:t>
            </a:r>
            <a:r>
              <a:rPr lang="zh-CN" altLang="en-US" sz="1600" b="1" dirty="0"/>
              <a:t>症状：</a:t>
            </a:r>
            <a:r>
              <a:rPr lang="zh-CN" altLang="en-US" sz="1600" dirty="0"/>
              <a:t>在单位、酒店、机场、餐饮等提供公共宽带或</a:t>
            </a:r>
            <a:r>
              <a:rPr lang="en-US" altLang="zh-CN" sz="1600" dirty="0"/>
              <a:t>WIFI</a:t>
            </a:r>
            <a:r>
              <a:rPr lang="zh-CN" altLang="en-US" sz="1600" dirty="0"/>
              <a:t>的场合，存在网络窃听、</a:t>
            </a:r>
            <a:r>
              <a:rPr lang="en-US" altLang="zh-CN" sz="1600" dirty="0"/>
              <a:t>DNS</a:t>
            </a:r>
            <a:r>
              <a:rPr lang="zh-CN" altLang="en-US" sz="1600" dirty="0"/>
              <a:t>劫持、</a:t>
            </a:r>
            <a:r>
              <a:rPr lang="en-US" altLang="zh-CN" sz="1600" dirty="0"/>
              <a:t>WEB</a:t>
            </a:r>
            <a:r>
              <a:rPr lang="zh-CN" altLang="en-US" sz="1600" dirty="0"/>
              <a:t>劫持、钓鱼</a:t>
            </a:r>
            <a:r>
              <a:rPr lang="en-US" altLang="zh-CN" sz="1600" dirty="0"/>
              <a:t>WIFI</a:t>
            </a:r>
            <a:r>
              <a:rPr lang="zh-CN" altLang="en-US" sz="1600" dirty="0"/>
              <a:t>的安全隐患，无法保证网络安全及个人信息不被泄露</a:t>
            </a:r>
            <a:r>
              <a:rPr lang="en-US" altLang="zh-CN" sz="1600" dirty="0"/>
              <a:t> </a:t>
            </a:r>
            <a:r>
              <a:rPr lang="zh-CN" altLang="en-US" sz="1600" dirty="0"/>
              <a:t>；商业机构提供的各种网络服务需要手机号、邮箱、密码、身份证号、真实姓名、信用卡、网银账号等才能注册，还会留存日志，存在商家主动出售或被黑泄露的风险进而危及其它网络服务账号；解锁某些网站、</a:t>
            </a:r>
            <a:r>
              <a:rPr lang="en-US" altLang="zh-CN" sz="1600" dirty="0"/>
              <a:t>APP</a:t>
            </a:r>
            <a:r>
              <a:rPr lang="zh-CN" altLang="en-US" sz="1600" dirty="0"/>
              <a:t>对地域、源</a:t>
            </a:r>
            <a:r>
              <a:rPr lang="en-US" altLang="zh-CN" sz="1600" dirty="0"/>
              <a:t>IP</a:t>
            </a:r>
            <a:r>
              <a:rPr lang="zh-CN" altLang="en-US" sz="1600" dirty="0"/>
              <a:t>的限制及记录，实现</a:t>
            </a:r>
            <a:r>
              <a:rPr lang="en-US" altLang="zh-CN" sz="1600" dirty="0"/>
              <a:t>IP</a:t>
            </a:r>
            <a:r>
              <a:rPr lang="zh-CN" altLang="en-US" sz="1600" dirty="0"/>
              <a:t>自由。</a:t>
            </a:r>
            <a:endParaRPr lang="en-US" altLang="zh-CN" sz="1600" dirty="0"/>
          </a:p>
          <a:p>
            <a:r>
              <a:rPr lang="en-US" altLang="zh-CN" sz="1600" b="1" dirty="0"/>
              <a:t>     </a:t>
            </a:r>
            <a:r>
              <a:rPr lang="zh-CN" altLang="en-US" sz="1600" b="1" dirty="0"/>
              <a:t>对策：</a:t>
            </a:r>
            <a:r>
              <a:rPr lang="en-US" altLang="zh-CN" sz="1600" dirty="0"/>
              <a:t>1</a:t>
            </a:r>
            <a:r>
              <a:rPr lang="zh-CN" altLang="en-US" sz="1600" dirty="0"/>
              <a:t>）在公有云中安装中神通大地</a:t>
            </a:r>
            <a:r>
              <a:rPr lang="en-US" altLang="zh-CN" sz="1600" dirty="0" err="1"/>
              <a:t>EDR&amp;DNS&amp;URL&amp;VPN</a:t>
            </a:r>
            <a:r>
              <a:rPr lang="zh-CN" altLang="en-US" sz="1600" dirty="0"/>
              <a:t>云控管系统，启用在线代理、</a:t>
            </a:r>
            <a:r>
              <a:rPr lang="en-US" altLang="zh-CN" sz="1600" dirty="0"/>
              <a:t>HTTPS</a:t>
            </a:r>
            <a:r>
              <a:rPr lang="zh-CN" altLang="en-US" sz="1600" dirty="0"/>
              <a:t>代理、</a:t>
            </a:r>
            <a:r>
              <a:rPr lang="en-US" altLang="zh-CN" sz="1600" dirty="0"/>
              <a:t>GRE</a:t>
            </a:r>
            <a:r>
              <a:rPr lang="zh-CN" altLang="en-US" sz="1600" dirty="0"/>
              <a:t>隧道、</a:t>
            </a:r>
            <a:r>
              <a:rPr lang="en-US" altLang="zh-CN" sz="1600" dirty="0"/>
              <a:t>VPN</a:t>
            </a:r>
            <a:r>
              <a:rPr lang="zh-CN" altLang="en-US" sz="1600" dirty="0"/>
              <a:t>、</a:t>
            </a:r>
            <a:r>
              <a:rPr lang="en-US" altLang="zh-CN" sz="1600" dirty="0"/>
              <a:t>SS</a:t>
            </a:r>
            <a:r>
              <a:rPr lang="zh-CN" altLang="en-US" sz="1600" dirty="0"/>
              <a:t>、</a:t>
            </a:r>
            <a:r>
              <a:rPr lang="en-US" altLang="zh-CN" sz="1600" dirty="0"/>
              <a:t>TJ</a:t>
            </a:r>
            <a:r>
              <a:rPr lang="zh-CN" altLang="en-US" sz="1600" dirty="0"/>
              <a:t>、</a:t>
            </a:r>
            <a:r>
              <a:rPr lang="en-US" altLang="zh-CN" sz="1600" dirty="0" err="1"/>
              <a:t>V2</a:t>
            </a:r>
            <a:r>
              <a:rPr lang="zh-CN" altLang="en-US" sz="1600" dirty="0"/>
              <a:t>、</a:t>
            </a:r>
            <a:r>
              <a:rPr lang="en-US" altLang="zh-CN" sz="1600" dirty="0"/>
              <a:t>SSH</a:t>
            </a:r>
            <a:r>
              <a:rPr lang="zh-CN" altLang="en-US" sz="1600" dirty="0"/>
              <a:t>、</a:t>
            </a:r>
            <a:r>
              <a:rPr lang="en-US" altLang="zh-CN" sz="1600" dirty="0"/>
              <a:t>SFTP</a:t>
            </a:r>
            <a:r>
              <a:rPr lang="zh-CN" altLang="en-US" sz="1600" dirty="0"/>
              <a:t>等数据保密传输服务，再加上用户认证服务，就能实现完整的个人隐私保护功能；</a:t>
            </a:r>
            <a:r>
              <a:rPr lang="en-US" altLang="zh-CN" sz="1600" dirty="0"/>
              <a:t>2</a:t>
            </a:r>
            <a:r>
              <a:rPr lang="zh-CN" altLang="en-US" sz="1600" dirty="0"/>
              <a:t>）还可以利用大地云控系统的日志审计功能，检查手机、平板、</a:t>
            </a:r>
            <a:r>
              <a:rPr lang="en-US" altLang="zh-CN" sz="1600" dirty="0"/>
              <a:t>PC</a:t>
            </a:r>
            <a:r>
              <a:rPr lang="zh-CN" altLang="en-US" sz="1600" dirty="0"/>
              <a:t>后台的网络请求，防止被安装后门木马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26F3985-DBF7-424C-9F87-3756456792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68939" y="1297463"/>
            <a:ext cx="3566760" cy="442345"/>
            <a:chOff x="4783472" y="1973187"/>
            <a:chExt cx="3566760" cy="430907"/>
          </a:xfrm>
        </p:grpSpPr>
        <p:sp>
          <p:nvSpPr>
            <p:cNvPr id="58" name="圆角矩形 57"/>
            <p:cNvSpPr/>
            <p:nvPr/>
          </p:nvSpPr>
          <p:spPr>
            <a:xfrm>
              <a:off x="4912583" y="1973187"/>
              <a:ext cx="3437649" cy="430907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TextBox 77"/>
            <p:cNvSpPr txBox="1"/>
            <p:nvPr/>
          </p:nvSpPr>
          <p:spPr>
            <a:xfrm>
              <a:off x="5202779" y="2072987"/>
              <a:ext cx="3056162" cy="1515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b="1" dirty="0"/>
                <a:t>上网行为管理</a:t>
              </a:r>
              <a:r>
                <a:rPr lang="en-US" altLang="zh-CN" dirty="0"/>
                <a:t>……</a:t>
              </a:r>
              <a:r>
                <a:rPr lang="zh-CN" altLang="en-US" dirty="0"/>
                <a:t>用户认证，过滤网站，日志留存审计</a:t>
              </a:r>
              <a:endParaRPr lang="en-US" altLang="zh-CN" dirty="0"/>
            </a:p>
          </p:txBody>
        </p:sp>
        <p:pic>
          <p:nvPicPr>
            <p:cNvPr id="61" name="图片 6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472" y="2072987"/>
              <a:ext cx="277449" cy="282740"/>
            </a:xfrm>
            <a:prstGeom prst="rect">
              <a:avLst/>
            </a:prstGeom>
          </p:spPr>
        </p:pic>
      </p:grpSp>
      <p:sp>
        <p:nvSpPr>
          <p:cNvPr id="82" name="圆角矩形 81"/>
          <p:cNvSpPr/>
          <p:nvPr/>
        </p:nvSpPr>
        <p:spPr>
          <a:xfrm>
            <a:off x="4898519" y="2454197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Box 77"/>
          <p:cNvSpPr txBox="1"/>
          <p:nvPr/>
        </p:nvSpPr>
        <p:spPr>
          <a:xfrm>
            <a:off x="5188715" y="2553996"/>
            <a:ext cx="3055693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DNS</a:t>
            </a:r>
            <a:r>
              <a:rPr lang="zh-CN" altLang="en-US" b="1" dirty="0"/>
              <a:t>服务</a:t>
            </a:r>
            <a:r>
              <a:rPr lang="en-US" altLang="zh-CN" dirty="0"/>
              <a:t>……</a:t>
            </a:r>
            <a:r>
              <a:rPr lang="zh-CN" altLang="en-US" dirty="0"/>
              <a:t>抗污染，</a:t>
            </a:r>
            <a:r>
              <a:rPr lang="en-US" altLang="zh-CN" dirty="0"/>
              <a:t>NS</a:t>
            </a:r>
            <a:r>
              <a:rPr lang="zh-CN" altLang="en-US" dirty="0"/>
              <a:t>自服务，</a:t>
            </a:r>
            <a:r>
              <a:rPr lang="en-US" altLang="zh-CN" dirty="0"/>
              <a:t>DDNS</a:t>
            </a:r>
            <a:r>
              <a:rPr lang="zh-CN" altLang="en-US" dirty="0"/>
              <a:t>，</a:t>
            </a:r>
            <a:r>
              <a:rPr lang="en-US" altLang="zh-CN" dirty="0"/>
              <a:t>SSL</a:t>
            </a:r>
            <a:r>
              <a:rPr lang="zh-CN" altLang="en-US" dirty="0"/>
              <a:t>证书</a:t>
            </a:r>
            <a:endParaRPr lang="en-US" altLang="zh-CN" dirty="0"/>
          </a:p>
        </p:txBody>
      </p:sp>
      <p:pic>
        <p:nvPicPr>
          <p:cNvPr id="85" name="图片 8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62" y="2535013"/>
            <a:ext cx="298832" cy="279465"/>
          </a:xfrm>
          <a:prstGeom prst="rect">
            <a:avLst/>
          </a:prstGeom>
          <a:ln>
            <a:noFill/>
          </a:ln>
        </p:spPr>
      </p:pic>
      <p:sp>
        <p:nvSpPr>
          <p:cNvPr id="77" name="TextBox 76"/>
          <p:cNvSpPr txBox="1"/>
          <p:nvPr/>
        </p:nvSpPr>
        <p:spPr>
          <a:xfrm>
            <a:off x="4862124" y="793036"/>
            <a:ext cx="144016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4894681" y="683530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TextBox 77"/>
          <p:cNvSpPr txBox="1"/>
          <p:nvPr/>
        </p:nvSpPr>
        <p:spPr>
          <a:xfrm>
            <a:off x="5184877" y="783329"/>
            <a:ext cx="3075445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拨号</a:t>
            </a:r>
            <a:r>
              <a:rPr lang="en-US" altLang="zh-CN" b="1" dirty="0"/>
              <a:t>VPN</a:t>
            </a:r>
            <a:r>
              <a:rPr lang="en-US" altLang="zh-CN" dirty="0"/>
              <a:t>……</a:t>
            </a:r>
            <a:r>
              <a:rPr lang="zh-CN" altLang="en-US" dirty="0"/>
              <a:t>企业分支机构、人员通过</a:t>
            </a:r>
            <a:r>
              <a:rPr lang="en-US" altLang="zh-CN" dirty="0"/>
              <a:t>VPN</a:t>
            </a:r>
            <a:r>
              <a:rPr lang="zh-CN" altLang="en-US" dirty="0"/>
              <a:t>连接总部</a:t>
            </a:r>
            <a:endParaRPr lang="en-US" altLang="zh-CN" dirty="0"/>
          </a:p>
        </p:txBody>
      </p:sp>
      <p:pic>
        <p:nvPicPr>
          <p:cNvPr id="95" name="图片 9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39" y="766672"/>
            <a:ext cx="279956" cy="268670"/>
          </a:xfrm>
          <a:prstGeom prst="rect">
            <a:avLst/>
          </a:prstGeom>
          <a:ln>
            <a:noFill/>
          </a:ln>
        </p:spPr>
      </p:pic>
      <p:sp>
        <p:nvSpPr>
          <p:cNvPr id="97" name="圆角矩形 96"/>
          <p:cNvSpPr/>
          <p:nvPr/>
        </p:nvSpPr>
        <p:spPr>
          <a:xfrm>
            <a:off x="4894681" y="1880335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TextBox 77"/>
          <p:cNvSpPr txBox="1"/>
          <p:nvPr/>
        </p:nvSpPr>
        <p:spPr>
          <a:xfrm>
            <a:off x="5184877" y="1980134"/>
            <a:ext cx="2941847" cy="155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异地上网</a:t>
            </a:r>
            <a:r>
              <a:rPr lang="en-US" altLang="zh-CN" dirty="0"/>
              <a:t>……IPv6</a:t>
            </a:r>
            <a:r>
              <a:rPr lang="zh-CN" altLang="en-US" dirty="0"/>
              <a:t>网络接入，</a:t>
            </a:r>
            <a:r>
              <a:rPr lang="zh-CN" altLang="zh-CN" dirty="0"/>
              <a:t>审计控制传输内容</a:t>
            </a:r>
            <a:endParaRPr lang="en-US" altLang="zh-CN" dirty="0"/>
          </a:p>
        </p:txBody>
      </p:sp>
      <p:sp>
        <p:nvSpPr>
          <p:cNvPr id="55" name="标题 1"/>
          <p:cNvSpPr txBox="1">
            <a:spLocks/>
          </p:cNvSpPr>
          <p:nvPr/>
        </p:nvSpPr>
        <p:spPr>
          <a:xfrm>
            <a:off x="750023" y="116603"/>
            <a:ext cx="5982217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内网穿透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EE19F22C-448B-42AB-8ECF-2074F38E902E}"/>
              </a:ext>
            </a:extLst>
          </p:cNvPr>
          <p:cNvGrpSpPr/>
          <p:nvPr/>
        </p:nvGrpSpPr>
        <p:grpSpPr>
          <a:xfrm>
            <a:off x="4919496" y="3064458"/>
            <a:ext cx="3437649" cy="426693"/>
            <a:chOff x="4898519" y="2310181"/>
            <a:chExt cx="3437649" cy="426693"/>
          </a:xfrm>
        </p:grpSpPr>
        <p:sp>
          <p:nvSpPr>
            <p:cNvPr id="60" name="圆角矩形 81">
              <a:extLst>
                <a:ext uri="{FF2B5EF4-FFF2-40B4-BE49-F238E27FC236}">
                  <a16:creationId xmlns:a16="http://schemas.microsoft.com/office/drawing/2014/main" id="{CF1EEEF3-D5D0-4903-B8F4-7624E41FB0E6}"/>
                </a:ext>
              </a:extLst>
            </p:cNvPr>
            <p:cNvSpPr/>
            <p:nvPr/>
          </p:nvSpPr>
          <p:spPr>
            <a:xfrm>
              <a:off x="4898519" y="2310181"/>
              <a:ext cx="3437649" cy="426693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id="{00DBE43A-5560-4156-8CE5-C524B8CF4D5B}"/>
                </a:ext>
              </a:extLst>
            </p:cNvPr>
            <p:cNvSpPr txBox="1"/>
            <p:nvPr/>
          </p:nvSpPr>
          <p:spPr>
            <a:xfrm>
              <a:off x="5188715" y="2409980"/>
              <a:ext cx="3055693" cy="3222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b="1" dirty="0"/>
                <a:t>WEB</a:t>
              </a:r>
              <a:r>
                <a:rPr lang="zh-CN" altLang="en-US" b="1" dirty="0"/>
                <a:t>服务</a:t>
              </a:r>
              <a:r>
                <a:rPr lang="en-US" altLang="zh-CN" dirty="0"/>
                <a:t>……WebDAV</a:t>
              </a:r>
              <a:r>
                <a:rPr lang="zh-CN" altLang="en-US" dirty="0"/>
                <a:t>，虚拟主机，短</a:t>
              </a:r>
              <a:r>
                <a:rPr lang="en-US" altLang="zh-CN" dirty="0"/>
                <a:t>URL</a:t>
              </a:r>
              <a:r>
                <a:rPr lang="zh-CN" altLang="en-US" dirty="0"/>
                <a:t>，反向代理，单点登陆</a:t>
              </a:r>
              <a:endParaRPr lang="en-US" altLang="zh-CN" dirty="0"/>
            </a:p>
          </p:txBody>
        </p:sp>
      </p:grpSp>
      <p:sp>
        <p:nvSpPr>
          <p:cNvPr id="65" name="TextBox 76">
            <a:extLst>
              <a:ext uri="{FF2B5EF4-FFF2-40B4-BE49-F238E27FC236}">
                <a16:creationId xmlns:a16="http://schemas.microsoft.com/office/drawing/2014/main" id="{6D8C4B4C-2FC1-4A25-A73B-D197CC44C5FD}"/>
              </a:ext>
            </a:extLst>
          </p:cNvPr>
          <p:cNvSpPr txBox="1"/>
          <p:nvPr/>
        </p:nvSpPr>
        <p:spPr>
          <a:xfrm>
            <a:off x="4893312" y="3784225"/>
            <a:ext cx="144016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圆角矩形 91">
            <a:extLst>
              <a:ext uri="{FF2B5EF4-FFF2-40B4-BE49-F238E27FC236}">
                <a16:creationId xmlns:a16="http://schemas.microsoft.com/office/drawing/2014/main" id="{5441DE0E-FCAB-4B55-84A5-FFA59EC32CC0}"/>
              </a:ext>
            </a:extLst>
          </p:cNvPr>
          <p:cNvSpPr/>
          <p:nvPr/>
        </p:nvSpPr>
        <p:spPr>
          <a:xfrm>
            <a:off x="4925869" y="3674719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77">
            <a:extLst>
              <a:ext uri="{FF2B5EF4-FFF2-40B4-BE49-F238E27FC236}">
                <a16:creationId xmlns:a16="http://schemas.microsoft.com/office/drawing/2014/main" id="{58384994-EB48-4FFD-9E51-BA4FA03FF8CA}"/>
              </a:ext>
            </a:extLst>
          </p:cNvPr>
          <p:cNvSpPr txBox="1"/>
          <p:nvPr/>
        </p:nvSpPr>
        <p:spPr>
          <a:xfrm>
            <a:off x="5216065" y="3774518"/>
            <a:ext cx="3075445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SSH/SFTP</a:t>
            </a:r>
            <a:r>
              <a:rPr lang="en-US" altLang="zh-CN" dirty="0"/>
              <a:t>…</a:t>
            </a:r>
            <a:r>
              <a:rPr lang="zh-CN" altLang="en-US" dirty="0"/>
              <a:t>内网穿透，网盘直链，文件存储分享同步</a:t>
            </a:r>
            <a:endParaRPr lang="en-US" altLang="zh-CN" dirty="0"/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DC22D9E0-7F76-4662-8C50-94F61EC7DB68}"/>
              </a:ext>
            </a:extLst>
          </p:cNvPr>
          <p:cNvGrpSpPr/>
          <p:nvPr/>
        </p:nvGrpSpPr>
        <p:grpSpPr>
          <a:xfrm>
            <a:off x="4768939" y="4278894"/>
            <a:ext cx="3612510" cy="426693"/>
            <a:chOff x="4723658" y="2937145"/>
            <a:chExt cx="3612510" cy="426693"/>
          </a:xfrm>
        </p:grpSpPr>
        <p:sp>
          <p:nvSpPr>
            <p:cNvPr id="71" name="圆角矩形 86">
              <a:extLst>
                <a:ext uri="{FF2B5EF4-FFF2-40B4-BE49-F238E27FC236}">
                  <a16:creationId xmlns:a16="http://schemas.microsoft.com/office/drawing/2014/main" id="{5BD21FFB-E6F1-40E4-AB95-4A41621E1180}"/>
                </a:ext>
              </a:extLst>
            </p:cNvPr>
            <p:cNvSpPr/>
            <p:nvPr/>
          </p:nvSpPr>
          <p:spPr>
            <a:xfrm>
              <a:off x="4898519" y="2937145"/>
              <a:ext cx="3437649" cy="426693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TextBox 77">
              <a:extLst>
                <a:ext uri="{FF2B5EF4-FFF2-40B4-BE49-F238E27FC236}">
                  <a16:creationId xmlns:a16="http://schemas.microsoft.com/office/drawing/2014/main" id="{359E0ED4-A861-40A3-B791-891D49283553}"/>
                </a:ext>
              </a:extLst>
            </p:cNvPr>
            <p:cNvSpPr txBox="1"/>
            <p:nvPr/>
          </p:nvSpPr>
          <p:spPr>
            <a:xfrm>
              <a:off x="5188715" y="3036944"/>
              <a:ext cx="3055693" cy="155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b="1" dirty="0"/>
                <a:t>代理服务器</a:t>
              </a:r>
              <a:r>
                <a:rPr lang="en-US" altLang="zh-CN" dirty="0"/>
                <a:t>……</a:t>
              </a:r>
              <a:r>
                <a:rPr lang="zh-CN" altLang="en-US" dirty="0"/>
                <a:t>换</a:t>
              </a:r>
              <a:r>
                <a:rPr lang="en-US" altLang="zh-CN" dirty="0"/>
                <a:t>IP</a:t>
              </a:r>
              <a:r>
                <a:rPr lang="zh-CN" altLang="en-US" dirty="0"/>
                <a:t>，用户认证，反向代理，精细控制</a:t>
              </a:r>
              <a:endParaRPr lang="en-US" altLang="zh-CN" dirty="0"/>
            </a:p>
          </p:txBody>
        </p:sp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0C9132CD-79CF-4FB5-9C1B-27323E01BD60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658" y="2994566"/>
              <a:ext cx="323136" cy="311850"/>
            </a:xfrm>
            <a:prstGeom prst="rect">
              <a:avLst/>
            </a:prstGeom>
          </p:spPr>
        </p:pic>
      </p:grpSp>
      <p:pic>
        <p:nvPicPr>
          <p:cNvPr id="74" name="图片 73" descr="http://www.trustcomputing.com.cn/utmwall-rom/3/webproxy.png">
            <a:extLst>
              <a:ext uri="{FF2B5EF4-FFF2-40B4-BE49-F238E27FC236}">
                <a16:creationId xmlns:a16="http://schemas.microsoft.com/office/drawing/2014/main" id="{DAC19BF9-9AA4-42F5-8B40-2F560BF1C5D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7814"/>
            <a:ext cx="228593" cy="24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982D891-B11B-4E1B-BC25-67F14A1CE4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61" y="1983661"/>
            <a:ext cx="339980" cy="2014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8F4D8BF-98E5-4D9D-B641-94C18ABF16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13" y="3823548"/>
            <a:ext cx="323136" cy="17386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F832618-4781-487D-AAEB-3D50E81C9CC8}"/>
              </a:ext>
            </a:extLst>
          </p:cNvPr>
          <p:cNvSpPr/>
          <p:nvPr/>
        </p:nvSpPr>
        <p:spPr>
          <a:xfrm>
            <a:off x="120444" y="748776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内网穿透的应用</a:t>
            </a:r>
          </a:p>
          <a:p>
            <a:r>
              <a:rPr lang="en-US" altLang="zh-CN" sz="1600" dirty="0"/>
              <a:t>      </a:t>
            </a:r>
            <a:r>
              <a:rPr lang="zh-CN" altLang="en-US" sz="1600" b="1" dirty="0"/>
              <a:t>症状：</a:t>
            </a:r>
            <a:r>
              <a:rPr lang="zh-CN" altLang="en-US" sz="1600" dirty="0"/>
              <a:t>应用系统因为各种原因无法迁移至云端；应用系统在内网，没有权限做端口映射或没有合适的内网穿透软件让外部访问；不愿上传身份证，无法使用</a:t>
            </a:r>
            <a:r>
              <a:rPr lang="en-US" altLang="zh-CN" sz="1600" dirty="0"/>
              <a:t>DDNS</a:t>
            </a:r>
            <a:r>
              <a:rPr lang="zh-CN" altLang="en-US" sz="1600" dirty="0"/>
              <a:t>服务；内网里的网络设备需要集中管理，手机、平板内的文件需要通过</a:t>
            </a:r>
            <a:r>
              <a:rPr lang="en-US" altLang="zh-CN" sz="1600" dirty="0"/>
              <a:t>WEB Share</a:t>
            </a:r>
            <a:r>
              <a:rPr lang="zh-CN" altLang="en-US" sz="1600" dirty="0"/>
              <a:t>让第三方管理。</a:t>
            </a:r>
            <a:endParaRPr lang="en-US" altLang="zh-CN" sz="1600" dirty="0"/>
          </a:p>
          <a:p>
            <a:r>
              <a:rPr lang="en-US" altLang="zh-CN" sz="1600" dirty="0"/>
              <a:t>      </a:t>
            </a:r>
            <a:r>
              <a:rPr lang="zh-CN" altLang="en-US" sz="1600" b="1" dirty="0"/>
              <a:t>对策： </a:t>
            </a:r>
            <a:r>
              <a:rPr lang="en-US" altLang="zh-CN" sz="1600" dirty="0"/>
              <a:t>1</a:t>
            </a:r>
            <a:r>
              <a:rPr lang="zh-CN" altLang="en-US" sz="1600" dirty="0"/>
              <a:t>）在云端部署中神通大地云控，启用</a:t>
            </a:r>
            <a:r>
              <a:rPr lang="en-US" altLang="zh-CN" sz="1600" dirty="0"/>
              <a:t>VPN</a:t>
            </a:r>
            <a:r>
              <a:rPr lang="zh-CN" altLang="en-US" sz="1600" dirty="0"/>
              <a:t>、</a:t>
            </a:r>
            <a:r>
              <a:rPr lang="en-US" altLang="zh-CN" sz="1600" dirty="0"/>
              <a:t>SSH</a:t>
            </a:r>
            <a:r>
              <a:rPr lang="zh-CN" altLang="en-US" sz="1600" dirty="0"/>
              <a:t>服务，设置</a:t>
            </a:r>
            <a:r>
              <a:rPr lang="en-US" altLang="zh-CN" sz="1600" dirty="0"/>
              <a:t>VPN</a:t>
            </a:r>
            <a:r>
              <a:rPr lang="zh-CN" altLang="en-US" sz="1600" dirty="0"/>
              <a:t>端口映射规则及</a:t>
            </a:r>
            <a:r>
              <a:rPr lang="en-US" altLang="zh-CN" sz="1600" dirty="0"/>
              <a:t>SSH</a:t>
            </a:r>
            <a:r>
              <a:rPr lang="zh-CN" altLang="en-US" sz="1600" dirty="0"/>
              <a:t>端口代理范围；创建用户，启用用户门户；</a:t>
            </a:r>
            <a:r>
              <a:rPr lang="en-US" altLang="zh-CN" sz="1600" dirty="0"/>
              <a:t>2</a:t>
            </a:r>
            <a:r>
              <a:rPr lang="zh-CN" altLang="en-US" sz="1600" dirty="0"/>
              <a:t>）用户登录</a:t>
            </a:r>
            <a:r>
              <a:rPr lang="en-US" altLang="zh-CN" sz="1600" dirty="0"/>
              <a:t>WEB</a:t>
            </a:r>
            <a:r>
              <a:rPr lang="zh-CN" altLang="en-US" sz="1600" dirty="0"/>
              <a:t>用户门户，修改密码，自定义端口映射规则，再</a:t>
            </a:r>
            <a:r>
              <a:rPr lang="en-US" altLang="zh-CN" sz="1600" dirty="0"/>
              <a:t>VPN</a:t>
            </a:r>
            <a:r>
              <a:rPr lang="zh-CN" altLang="en-US" sz="1600" dirty="0"/>
              <a:t>拨号连接，系统自动将客户端</a:t>
            </a:r>
            <a:r>
              <a:rPr lang="en-US" altLang="zh-CN" sz="1600" dirty="0"/>
              <a:t>VPN</a:t>
            </a:r>
            <a:r>
              <a:rPr lang="zh-CN" altLang="en-US" sz="1600" dirty="0"/>
              <a:t>虚拟</a:t>
            </a:r>
            <a:r>
              <a:rPr lang="en-US" altLang="zh-CN" sz="1600" dirty="0"/>
              <a:t>IP</a:t>
            </a:r>
            <a:r>
              <a:rPr lang="zh-CN" altLang="en-US" sz="1600" dirty="0"/>
              <a:t>的端口映射到云端公网</a:t>
            </a:r>
            <a:r>
              <a:rPr lang="en-US" altLang="zh-CN" sz="1600" dirty="0"/>
              <a:t>IP</a:t>
            </a:r>
            <a:r>
              <a:rPr lang="zh-CN" altLang="en-US" sz="1600" dirty="0"/>
              <a:t>上；也可以通过</a:t>
            </a:r>
            <a:r>
              <a:rPr lang="en-US" altLang="zh-CN" sz="1600" dirty="0"/>
              <a:t>SSH</a:t>
            </a:r>
            <a:r>
              <a:rPr lang="zh-CN" altLang="en-US" sz="1600" dirty="0"/>
              <a:t>客户端软件设置反向代理端口映射，将客户端内网</a:t>
            </a:r>
            <a:r>
              <a:rPr lang="en-US" altLang="zh-CN" sz="1600" dirty="0"/>
              <a:t>IP</a:t>
            </a:r>
            <a:r>
              <a:rPr lang="zh-CN" altLang="en-US" sz="1600" dirty="0"/>
              <a:t>端口映射到云端公网</a:t>
            </a:r>
            <a:r>
              <a:rPr lang="en-US" altLang="zh-CN" sz="1600" dirty="0"/>
              <a:t>IP</a:t>
            </a:r>
            <a:r>
              <a:rPr lang="zh-CN" altLang="en-US" sz="1600" dirty="0"/>
              <a:t>上；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3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）无论是否处于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NAT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局域网中，任意客户端可组成绕过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VPN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服务器的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P2P VPN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和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Mesh VPN</a:t>
            </a:r>
            <a:endParaRPr lang="zh-CN" altLang="en-US" sz="1600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26F3985-DBF7-424C-9F87-3756456792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标题 1"/>
          <p:cNvSpPr txBox="1">
            <a:spLocks/>
          </p:cNvSpPr>
          <p:nvPr/>
        </p:nvSpPr>
        <p:spPr>
          <a:xfrm>
            <a:off x="750023" y="116603"/>
            <a:ext cx="6624735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现状分析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202D6D-5103-4975-9395-5B19FF305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1B4F73E-5546-401A-9AC4-929C21168A72}"/>
              </a:ext>
            </a:extLst>
          </p:cNvPr>
          <p:cNvGrpSpPr/>
          <p:nvPr/>
        </p:nvGrpSpPr>
        <p:grpSpPr>
          <a:xfrm>
            <a:off x="425034" y="646588"/>
            <a:ext cx="8274976" cy="4353251"/>
            <a:chOff x="938484" y="776883"/>
            <a:chExt cx="7593956" cy="3994984"/>
          </a:xfrm>
        </p:grpSpPr>
        <p:sp>
          <p:nvSpPr>
            <p:cNvPr id="7" name="椭圆 22">
              <a:extLst>
                <a:ext uri="{FF2B5EF4-FFF2-40B4-BE49-F238E27FC236}">
                  <a16:creationId xmlns:a16="http://schemas.microsoft.com/office/drawing/2014/main" id="{78F3050D-B2F4-4EA8-A691-794793531BBC}"/>
                </a:ext>
              </a:extLst>
            </p:cNvPr>
            <p:cNvSpPr/>
            <p:nvPr/>
          </p:nvSpPr>
          <p:spPr>
            <a:xfrm>
              <a:off x="1298524" y="776883"/>
              <a:ext cx="1944572" cy="1584176"/>
            </a:xfrm>
            <a:prstGeom prst="ellipse">
              <a:avLst/>
            </a:prstGeom>
            <a:solidFill>
              <a:srgbClr val="0E647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DB3D5328-687C-419D-A66A-704B4242B051}"/>
                </a:ext>
              </a:extLst>
            </p:cNvPr>
            <p:cNvSpPr txBox="1"/>
            <p:nvPr/>
          </p:nvSpPr>
          <p:spPr>
            <a:xfrm>
              <a:off x="1642132" y="1014973"/>
              <a:ext cx="1257356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现实需求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41B0D54C-28FF-4ACA-BD3D-19C2CEB075A7}"/>
                </a:ext>
              </a:extLst>
            </p:cNvPr>
            <p:cNvCxnSpPr/>
            <p:nvPr/>
          </p:nvCxnSpPr>
          <p:spPr>
            <a:xfrm>
              <a:off x="938484" y="2505075"/>
              <a:ext cx="280831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03079DF0-590F-404D-A124-8CCBF2A3E4C3}"/>
                </a:ext>
              </a:extLst>
            </p:cNvPr>
            <p:cNvCxnSpPr/>
            <p:nvPr/>
          </p:nvCxnSpPr>
          <p:spPr>
            <a:xfrm>
              <a:off x="938484" y="3985603"/>
              <a:ext cx="280831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</p:cxnSp>
        <p:sp>
          <p:nvSpPr>
            <p:cNvPr id="11" name="TextBox 59">
              <a:extLst>
                <a:ext uri="{FF2B5EF4-FFF2-40B4-BE49-F238E27FC236}">
                  <a16:creationId xmlns:a16="http://schemas.microsoft.com/office/drawing/2014/main" id="{E81108D3-3628-441A-9187-12415C91AFBA}"/>
                </a:ext>
              </a:extLst>
            </p:cNvPr>
            <p:cNvSpPr txBox="1"/>
            <p:nvPr/>
          </p:nvSpPr>
          <p:spPr>
            <a:xfrm>
              <a:off x="1082500" y="2603080"/>
              <a:ext cx="2520280" cy="3389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存在的问题</a:t>
              </a:r>
            </a:p>
          </p:txBody>
        </p:sp>
        <p:sp>
          <p:nvSpPr>
            <p:cNvPr id="12" name="TextBox 60">
              <a:extLst>
                <a:ext uri="{FF2B5EF4-FFF2-40B4-BE49-F238E27FC236}">
                  <a16:creationId xmlns:a16="http://schemas.microsoft.com/office/drawing/2014/main" id="{89CAB321-71F4-4FBF-B37B-5F5B6E4542B9}"/>
                </a:ext>
              </a:extLst>
            </p:cNvPr>
            <p:cNvSpPr txBox="1"/>
            <p:nvPr/>
          </p:nvSpPr>
          <p:spPr>
            <a:xfrm>
              <a:off x="1451529" y="3142091"/>
              <a:ext cx="1584176" cy="1977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加起来费用太高</a:t>
              </a:r>
            </a:p>
          </p:txBody>
        </p:sp>
        <p:sp>
          <p:nvSpPr>
            <p:cNvPr id="13" name="TextBox 61">
              <a:extLst>
                <a:ext uri="{FF2B5EF4-FFF2-40B4-BE49-F238E27FC236}">
                  <a16:creationId xmlns:a16="http://schemas.microsoft.com/office/drawing/2014/main" id="{EABBED76-B7F8-49FB-9D52-0DB691CA1FD4}"/>
                </a:ext>
              </a:extLst>
            </p:cNvPr>
            <p:cNvSpPr txBox="1"/>
            <p:nvPr/>
          </p:nvSpPr>
          <p:spPr>
            <a:xfrm>
              <a:off x="1603255" y="3733817"/>
              <a:ext cx="1805889" cy="1977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无法融合自主统一管理</a:t>
              </a:r>
            </a:p>
          </p:txBody>
        </p:sp>
        <p:sp>
          <p:nvSpPr>
            <p:cNvPr id="14" name="TextBox 62">
              <a:extLst>
                <a:ext uri="{FF2B5EF4-FFF2-40B4-BE49-F238E27FC236}">
                  <a16:creationId xmlns:a16="http://schemas.microsoft.com/office/drawing/2014/main" id="{C6213D6E-9891-45FA-94C7-9FCADD82194B}"/>
                </a:ext>
              </a:extLst>
            </p:cNvPr>
            <p:cNvSpPr txBox="1"/>
            <p:nvPr/>
          </p:nvSpPr>
          <p:spPr>
            <a:xfrm>
              <a:off x="1572232" y="3446507"/>
              <a:ext cx="2473687" cy="1977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多个供应商麻烦费时、厂家绑定</a:t>
              </a:r>
            </a:p>
          </p:txBody>
        </p:sp>
        <p:sp>
          <p:nvSpPr>
            <p:cNvPr id="15" name="TextBox 63">
              <a:extLst>
                <a:ext uri="{FF2B5EF4-FFF2-40B4-BE49-F238E27FC236}">
                  <a16:creationId xmlns:a16="http://schemas.microsoft.com/office/drawing/2014/main" id="{B6AEA2BB-245F-497F-BFC7-652BAB7A5F11}"/>
                </a:ext>
              </a:extLst>
            </p:cNvPr>
            <p:cNvSpPr txBox="1"/>
            <p:nvPr/>
          </p:nvSpPr>
          <p:spPr>
            <a:xfrm>
              <a:off x="938484" y="4092306"/>
              <a:ext cx="2808312" cy="5134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需要一体化多功能适应各种网络环境的综合应用系统，中神通大地</a:t>
              </a:r>
              <a:r>
                <a:rPr lang="en-US" altLang="zh-CN" sz="1000" dirty="0" err="1">
                  <a:latin typeface="微软雅黑" pitchFamily="34" charset="-122"/>
                  <a:ea typeface="微软雅黑" pitchFamily="34" charset="-122"/>
                </a:rPr>
                <a:t>EDR&amp;DNS&amp;URL&amp;VPN</a:t>
              </a:r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云控管系统应运而生！</a:t>
              </a:r>
              <a:endParaRPr lang="en-US" altLang="zh-CN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E181C2-B904-45B5-ABD9-429B6A3B3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442" y="949664"/>
              <a:ext cx="931331" cy="3822203"/>
            </a:xfrm>
            <a:custGeom>
              <a:avLst/>
              <a:gdLst/>
              <a:ahLst/>
              <a:cxnLst/>
              <a:rect l="l" t="t" r="r" b="b"/>
              <a:pathLst>
                <a:path w="931331" h="3822203">
                  <a:moveTo>
                    <a:pt x="931331" y="0"/>
                  </a:moveTo>
                  <a:lnTo>
                    <a:pt x="931331" y="43438"/>
                  </a:lnTo>
                  <a:lnTo>
                    <a:pt x="929692" y="43241"/>
                  </a:lnTo>
                  <a:cubicBezTo>
                    <a:pt x="720560" y="43241"/>
                    <a:pt x="548753" y="233651"/>
                    <a:pt x="531759" y="477070"/>
                  </a:cubicBezTo>
                  <a:cubicBezTo>
                    <a:pt x="531001" y="481589"/>
                    <a:pt x="530505" y="486178"/>
                    <a:pt x="530592" y="490864"/>
                  </a:cubicBezTo>
                  <a:lnTo>
                    <a:pt x="527965" y="521911"/>
                  </a:lnTo>
                  <a:cubicBezTo>
                    <a:pt x="527965" y="524355"/>
                    <a:pt x="527981" y="526795"/>
                    <a:pt x="528584" y="529223"/>
                  </a:cubicBezTo>
                  <a:cubicBezTo>
                    <a:pt x="525896" y="549213"/>
                    <a:pt x="525319" y="570030"/>
                    <a:pt x="525319" y="591585"/>
                  </a:cubicBezTo>
                  <a:lnTo>
                    <a:pt x="525319" y="1420695"/>
                  </a:lnTo>
                  <a:cubicBezTo>
                    <a:pt x="525319" y="1644311"/>
                    <a:pt x="418363" y="1909396"/>
                    <a:pt x="152419" y="1909396"/>
                  </a:cubicBezTo>
                  <a:lnTo>
                    <a:pt x="152419" y="1917007"/>
                  </a:lnTo>
                  <a:cubicBezTo>
                    <a:pt x="411268" y="1917007"/>
                    <a:pt x="525319" y="2180779"/>
                    <a:pt x="525319" y="2401508"/>
                  </a:cubicBezTo>
                  <a:lnTo>
                    <a:pt x="525319" y="3229831"/>
                  </a:lnTo>
                  <a:lnTo>
                    <a:pt x="528395" y="3285086"/>
                  </a:lnTo>
                  <a:lnTo>
                    <a:pt x="527965" y="3290166"/>
                  </a:lnTo>
                  <a:cubicBezTo>
                    <a:pt x="527965" y="3298449"/>
                    <a:pt x="528142" y="3306682"/>
                    <a:pt x="530049" y="3314794"/>
                  </a:cubicBezTo>
                  <a:cubicBezTo>
                    <a:pt x="529872" y="3323297"/>
                    <a:pt x="530775" y="3331587"/>
                    <a:pt x="532157" y="3339708"/>
                  </a:cubicBezTo>
                  <a:cubicBezTo>
                    <a:pt x="550979" y="3580884"/>
                    <a:pt x="721914" y="3768836"/>
                    <a:pt x="929692" y="3768836"/>
                  </a:cubicBezTo>
                  <a:cubicBezTo>
                    <a:pt x="930239" y="3768836"/>
                    <a:pt x="930786" y="3768835"/>
                    <a:pt x="931331" y="3768639"/>
                  </a:cubicBezTo>
                  <a:lnTo>
                    <a:pt x="931331" y="3822203"/>
                  </a:lnTo>
                  <a:cubicBezTo>
                    <a:pt x="739757" y="3822203"/>
                    <a:pt x="598112" y="3773911"/>
                    <a:pt x="507975" y="3678638"/>
                  </a:cubicBezTo>
                  <a:cubicBezTo>
                    <a:pt x="417575" y="3582577"/>
                    <a:pt x="372901" y="3410141"/>
                    <a:pt x="372901" y="3162642"/>
                  </a:cubicBezTo>
                  <a:lnTo>
                    <a:pt x="372901" y="2435365"/>
                  </a:lnTo>
                  <a:cubicBezTo>
                    <a:pt x="372901" y="2299674"/>
                    <a:pt x="350301" y="2189965"/>
                    <a:pt x="304838" y="2105453"/>
                  </a:cubicBezTo>
                  <a:cubicBezTo>
                    <a:pt x="260163" y="2021204"/>
                    <a:pt x="158200" y="1972649"/>
                    <a:pt x="0" y="1961888"/>
                  </a:cubicBezTo>
                  <a:lnTo>
                    <a:pt x="0" y="1860316"/>
                  </a:lnTo>
                  <a:cubicBezTo>
                    <a:pt x="146638" y="1837744"/>
                    <a:pt x="245710" y="1792339"/>
                    <a:pt x="296166" y="1724624"/>
                  </a:cubicBezTo>
                  <a:cubicBezTo>
                    <a:pt x="347410" y="1657434"/>
                    <a:pt x="372901" y="1544052"/>
                    <a:pt x="372901" y="1386838"/>
                  </a:cubicBezTo>
                  <a:lnTo>
                    <a:pt x="372901" y="659562"/>
                  </a:lnTo>
                  <a:cubicBezTo>
                    <a:pt x="372901" y="411275"/>
                    <a:pt x="417575" y="239626"/>
                    <a:pt x="507975" y="143566"/>
                  </a:cubicBezTo>
                  <a:cubicBezTo>
                    <a:pt x="598112" y="47505"/>
                    <a:pt x="739757" y="0"/>
                    <a:pt x="931331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圆角矩形 65">
              <a:extLst>
                <a:ext uri="{FF2B5EF4-FFF2-40B4-BE49-F238E27FC236}">
                  <a16:creationId xmlns:a16="http://schemas.microsoft.com/office/drawing/2014/main" id="{F25CB440-65AB-4923-93E3-7D0B8B4412B3}"/>
                </a:ext>
              </a:extLst>
            </p:cNvPr>
            <p:cNvSpPr/>
            <p:nvPr/>
          </p:nvSpPr>
          <p:spPr>
            <a:xfrm>
              <a:off x="5364088" y="949664"/>
              <a:ext cx="3168352" cy="469958"/>
            </a:xfrm>
            <a:prstGeom prst="round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8" name="圆角矩形 66">
              <a:extLst>
                <a:ext uri="{FF2B5EF4-FFF2-40B4-BE49-F238E27FC236}">
                  <a16:creationId xmlns:a16="http://schemas.microsoft.com/office/drawing/2014/main" id="{8E442B0B-2A7A-4FFD-8D9C-312144E38BAA}"/>
                </a:ext>
              </a:extLst>
            </p:cNvPr>
            <p:cNvSpPr/>
            <p:nvPr/>
          </p:nvSpPr>
          <p:spPr>
            <a:xfrm>
              <a:off x="5364088" y="1508372"/>
              <a:ext cx="3168352" cy="469958"/>
            </a:xfrm>
            <a:prstGeom prst="round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9" name="圆角矩形 67">
              <a:extLst>
                <a:ext uri="{FF2B5EF4-FFF2-40B4-BE49-F238E27FC236}">
                  <a16:creationId xmlns:a16="http://schemas.microsoft.com/office/drawing/2014/main" id="{8CCB0773-9EB5-4E2C-9FAC-5DA997FD8D1A}"/>
                </a:ext>
              </a:extLst>
            </p:cNvPr>
            <p:cNvSpPr/>
            <p:nvPr/>
          </p:nvSpPr>
          <p:spPr>
            <a:xfrm>
              <a:off x="5364088" y="2067080"/>
              <a:ext cx="3168352" cy="469958"/>
            </a:xfrm>
            <a:prstGeom prst="round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0" name="圆角矩形 68">
              <a:extLst>
                <a:ext uri="{FF2B5EF4-FFF2-40B4-BE49-F238E27FC236}">
                  <a16:creationId xmlns:a16="http://schemas.microsoft.com/office/drawing/2014/main" id="{D04A792E-A9D9-4F7F-A56B-E52A1CC2BA4D}"/>
                </a:ext>
              </a:extLst>
            </p:cNvPr>
            <p:cNvSpPr/>
            <p:nvPr/>
          </p:nvSpPr>
          <p:spPr>
            <a:xfrm>
              <a:off x="5364088" y="2625788"/>
              <a:ext cx="3168352" cy="469958"/>
            </a:xfrm>
            <a:prstGeom prst="round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1" name="圆角矩形 69">
              <a:extLst>
                <a:ext uri="{FF2B5EF4-FFF2-40B4-BE49-F238E27FC236}">
                  <a16:creationId xmlns:a16="http://schemas.microsoft.com/office/drawing/2014/main" id="{AED14C50-110E-46C7-BCBB-A98E6E35CE22}"/>
                </a:ext>
              </a:extLst>
            </p:cNvPr>
            <p:cNvSpPr/>
            <p:nvPr/>
          </p:nvSpPr>
          <p:spPr>
            <a:xfrm>
              <a:off x="5364088" y="3184496"/>
              <a:ext cx="3168352" cy="469958"/>
            </a:xfrm>
            <a:prstGeom prst="round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2" name="圆角矩形 70">
              <a:extLst>
                <a:ext uri="{FF2B5EF4-FFF2-40B4-BE49-F238E27FC236}">
                  <a16:creationId xmlns:a16="http://schemas.microsoft.com/office/drawing/2014/main" id="{87547C53-BC0F-4F99-899D-22ECC2AEADEA}"/>
                </a:ext>
              </a:extLst>
            </p:cNvPr>
            <p:cNvSpPr/>
            <p:nvPr/>
          </p:nvSpPr>
          <p:spPr>
            <a:xfrm>
              <a:off x="5364088" y="3743204"/>
              <a:ext cx="3168352" cy="469958"/>
            </a:xfrm>
            <a:prstGeom prst="round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3" name="圆角矩形 71">
              <a:extLst>
                <a:ext uri="{FF2B5EF4-FFF2-40B4-BE49-F238E27FC236}">
                  <a16:creationId xmlns:a16="http://schemas.microsoft.com/office/drawing/2014/main" id="{B8C215E0-A7F5-467A-B43D-6D82ECBF84DF}"/>
                </a:ext>
              </a:extLst>
            </p:cNvPr>
            <p:cNvSpPr/>
            <p:nvPr/>
          </p:nvSpPr>
          <p:spPr>
            <a:xfrm>
              <a:off x="5364088" y="4301909"/>
              <a:ext cx="3168352" cy="469958"/>
            </a:xfrm>
            <a:prstGeom prst="round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4" name="TextBox 72">
              <a:extLst>
                <a:ext uri="{FF2B5EF4-FFF2-40B4-BE49-F238E27FC236}">
                  <a16:creationId xmlns:a16="http://schemas.microsoft.com/office/drawing/2014/main" id="{6C636DDA-2646-4FE7-B54C-2A77E7C46A70}"/>
                </a:ext>
              </a:extLst>
            </p:cNvPr>
            <p:cNvSpPr txBox="1"/>
            <p:nvPr/>
          </p:nvSpPr>
          <p:spPr>
            <a:xfrm>
              <a:off x="5677417" y="2713949"/>
              <a:ext cx="2663711" cy="2824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000" b="1" dirty="0">
                  <a:latin typeface="微软雅黑" pitchFamily="34" charset="-122"/>
                  <a:ea typeface="微软雅黑" pitchFamily="34" charset="-122"/>
                </a:rPr>
                <a:t>SSL</a:t>
              </a:r>
              <a:r>
                <a:rPr lang="zh-CN" altLang="en-US" sz="1000" b="1" dirty="0">
                  <a:latin typeface="微软雅黑" pitchFamily="34" charset="-122"/>
                  <a:ea typeface="微软雅黑" pitchFamily="34" charset="-122"/>
                </a:rPr>
                <a:t>证书 </a:t>
              </a:r>
              <a:r>
                <a:rPr lang="en-US" altLang="zh-CN" sz="10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100~20000</a:t>
              </a:r>
              <a:r>
                <a:rPr lang="zh-CN" altLang="en-US" sz="10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元</a:t>
              </a:r>
              <a:r>
                <a:rPr lang="en-US" altLang="zh-CN" sz="10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0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 </a:t>
              </a:r>
              <a:br>
                <a:rPr lang="en-US" altLang="zh-CN" sz="1000" dirty="0">
                  <a:latin typeface="微软雅黑" pitchFamily="34" charset="-122"/>
                  <a:ea typeface="微软雅黑" pitchFamily="34" charset="-122"/>
                </a:rPr>
              </a:br>
              <a:r>
                <a:rPr lang="en-US" altLang="zh-CN" sz="1000" dirty="0">
                  <a:latin typeface="微软雅黑" pitchFamily="34" charset="-122"/>
                  <a:ea typeface="微软雅黑" pitchFamily="34" charset="-122"/>
                </a:rPr>
                <a:t>Symantec</a:t>
              </a:r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000" dirty="0">
                  <a:latin typeface="微软雅黑" pitchFamily="34" charset="-122"/>
                  <a:ea typeface="微软雅黑" pitchFamily="34" charset="-122"/>
                </a:rPr>
                <a:t>Comodo</a:t>
              </a:r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000" dirty="0">
                  <a:latin typeface="微软雅黑" pitchFamily="34" charset="-122"/>
                  <a:ea typeface="微软雅黑" pitchFamily="34" charset="-122"/>
                </a:rPr>
                <a:t>GeoTrust</a:t>
              </a:r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000" dirty="0">
                  <a:latin typeface="微软雅黑" pitchFamily="34" charset="-122"/>
                  <a:ea typeface="微软雅黑" pitchFamily="34" charset="-122"/>
                </a:rPr>
                <a:t>Verisign …</a:t>
              </a:r>
            </a:p>
          </p:txBody>
        </p:sp>
      </p:grpSp>
      <p:sp>
        <p:nvSpPr>
          <p:cNvPr id="31" name="TextBox 72">
            <a:extLst>
              <a:ext uri="{FF2B5EF4-FFF2-40B4-BE49-F238E27FC236}">
                <a16:creationId xmlns:a16="http://schemas.microsoft.com/office/drawing/2014/main" id="{C01A7EC3-285A-48F6-872E-FAC34E191BF9}"/>
              </a:ext>
            </a:extLst>
          </p:cNvPr>
          <p:cNvSpPr txBox="1"/>
          <p:nvPr/>
        </p:nvSpPr>
        <p:spPr>
          <a:xfrm>
            <a:off x="5592461" y="1546314"/>
            <a:ext cx="30119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000" b="1" dirty="0">
                <a:latin typeface="微软雅黑" pitchFamily="34" charset="-122"/>
                <a:ea typeface="微软雅黑" pitchFamily="34" charset="-122"/>
              </a:rPr>
              <a:t>DDNS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、内网穿透、端口转发、</a:t>
            </a:r>
            <a:r>
              <a:rPr lang="en-US" altLang="zh-CN" sz="1000" b="1" dirty="0" err="1">
                <a:latin typeface="微软雅黑" pitchFamily="34" charset="-122"/>
                <a:ea typeface="微软雅黑" pitchFamily="34" charset="-122"/>
              </a:rPr>
              <a:t>IPv6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50~5000</a:t>
            </a:r>
            <a:r>
              <a:rPr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 </a:t>
            </a:r>
            <a:br>
              <a:rPr lang="en-US" altLang="zh-CN" sz="1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花生壳、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DynDNS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3322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、各大公有云、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ISP …</a:t>
            </a:r>
          </a:p>
        </p:txBody>
      </p:sp>
      <p:sp>
        <p:nvSpPr>
          <p:cNvPr id="32" name="TextBox 72">
            <a:extLst>
              <a:ext uri="{FF2B5EF4-FFF2-40B4-BE49-F238E27FC236}">
                <a16:creationId xmlns:a16="http://schemas.microsoft.com/office/drawing/2014/main" id="{2972602C-5344-44AB-804F-92540407DA19}"/>
              </a:ext>
            </a:extLst>
          </p:cNvPr>
          <p:cNvSpPr txBox="1"/>
          <p:nvPr/>
        </p:nvSpPr>
        <p:spPr>
          <a:xfrm>
            <a:off x="5588953" y="2157976"/>
            <a:ext cx="29025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智能</a:t>
            </a:r>
            <a:r>
              <a:rPr lang="en-US" altLang="zh-CN" sz="1000" b="1" dirty="0">
                <a:latin typeface="微软雅黑" pitchFamily="34" charset="-122"/>
                <a:ea typeface="微软雅黑" pitchFamily="34" charset="-122"/>
              </a:rPr>
              <a:t>DNS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系统、上网审计过滤 </a:t>
            </a:r>
            <a:r>
              <a:rPr lang="en-US" altLang="zh-CN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100~50000</a:t>
            </a:r>
            <a:r>
              <a:rPr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 </a:t>
            </a:r>
            <a:br>
              <a:rPr lang="en-US" altLang="zh-CN" sz="1000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DNSPOD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CloudXNS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、上网行为管理厂家 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</a:t>
            </a:r>
          </a:p>
        </p:txBody>
      </p:sp>
      <p:sp>
        <p:nvSpPr>
          <p:cNvPr id="33" name="TextBox 72">
            <a:extLst>
              <a:ext uri="{FF2B5EF4-FFF2-40B4-BE49-F238E27FC236}">
                <a16:creationId xmlns:a16="http://schemas.microsoft.com/office/drawing/2014/main" id="{B1CF26FC-D581-45E3-A8A4-390F7C1A61AE}"/>
              </a:ext>
            </a:extLst>
          </p:cNvPr>
          <p:cNvSpPr txBox="1"/>
          <p:nvPr/>
        </p:nvSpPr>
        <p:spPr>
          <a:xfrm>
            <a:off x="5588950" y="912635"/>
            <a:ext cx="32315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000" b="1" dirty="0" err="1">
                <a:latin typeface="微软雅黑" pitchFamily="34" charset="-122"/>
                <a:ea typeface="微软雅黑" pitchFamily="34" charset="-122"/>
              </a:rPr>
              <a:t>VPC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00" b="1" dirty="0">
                <a:latin typeface="微软雅黑" pitchFamily="34" charset="-122"/>
                <a:ea typeface="微软雅黑" pitchFamily="34" charset="-122"/>
              </a:rPr>
              <a:t>NAT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00" b="1" dirty="0">
                <a:latin typeface="微软雅黑" pitchFamily="34" charset="-122"/>
                <a:ea typeface="微软雅黑" pitchFamily="34" charset="-122"/>
              </a:rPr>
              <a:t>VPN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00" b="1" dirty="0">
                <a:latin typeface="微软雅黑" pitchFamily="34" charset="-122"/>
                <a:ea typeface="微软雅黑" pitchFamily="34" charset="-122"/>
              </a:rPr>
              <a:t>WAF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、主机安全</a:t>
            </a:r>
            <a:r>
              <a:rPr lang="en-US" altLang="zh-CN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500~50000</a:t>
            </a:r>
            <a:r>
              <a:rPr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 </a:t>
            </a:r>
            <a:br>
              <a:rPr lang="en-US" altLang="zh-CN" sz="1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各大公有云、网络安全厂家、服务商 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</a:t>
            </a:r>
          </a:p>
        </p:txBody>
      </p:sp>
      <p:sp>
        <p:nvSpPr>
          <p:cNvPr id="34" name="TextBox 72">
            <a:extLst>
              <a:ext uri="{FF2B5EF4-FFF2-40B4-BE49-F238E27FC236}">
                <a16:creationId xmlns:a16="http://schemas.microsoft.com/office/drawing/2014/main" id="{4EF28FB6-4D4B-4E6D-91B7-9DC146273742}"/>
              </a:ext>
            </a:extLst>
          </p:cNvPr>
          <p:cNvSpPr txBox="1"/>
          <p:nvPr/>
        </p:nvSpPr>
        <p:spPr>
          <a:xfrm>
            <a:off x="5619346" y="3372276"/>
            <a:ext cx="29025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网络存储、网盘、云存储 </a:t>
            </a:r>
            <a:r>
              <a:rPr lang="en-US" altLang="zh-CN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100~500000</a:t>
            </a:r>
            <a:r>
              <a:rPr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 </a:t>
            </a:r>
            <a:br>
              <a:rPr lang="en-US" altLang="zh-CN" sz="1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百度云、阿里云盘、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iCloud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115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NAS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厂家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 …</a:t>
            </a:r>
          </a:p>
        </p:txBody>
      </p:sp>
      <p:sp>
        <p:nvSpPr>
          <p:cNvPr id="35" name="TextBox 72">
            <a:extLst>
              <a:ext uri="{FF2B5EF4-FFF2-40B4-BE49-F238E27FC236}">
                <a16:creationId xmlns:a16="http://schemas.microsoft.com/office/drawing/2014/main" id="{92AE436F-69B4-46F5-B7B6-6EE379E46E0B}"/>
              </a:ext>
            </a:extLst>
          </p:cNvPr>
          <p:cNvSpPr txBox="1"/>
          <p:nvPr/>
        </p:nvSpPr>
        <p:spPr>
          <a:xfrm>
            <a:off x="5619346" y="4000859"/>
            <a:ext cx="29025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虚拟主机、</a:t>
            </a:r>
            <a:r>
              <a:rPr lang="en-US" altLang="zh-CN" sz="1000" b="1" dirty="0"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应用、短链接</a:t>
            </a:r>
            <a:r>
              <a:rPr lang="en-US" altLang="zh-CN" sz="10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100~10000</a:t>
            </a:r>
            <a:r>
              <a:rPr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 </a:t>
            </a:r>
            <a:br>
              <a:rPr lang="en-US" altLang="zh-CN" sz="1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各大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IDC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PAAS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服务商 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</a:t>
            </a:r>
          </a:p>
        </p:txBody>
      </p:sp>
      <p:sp>
        <p:nvSpPr>
          <p:cNvPr id="36" name="TextBox 72">
            <a:extLst>
              <a:ext uri="{FF2B5EF4-FFF2-40B4-BE49-F238E27FC236}">
                <a16:creationId xmlns:a16="http://schemas.microsoft.com/office/drawing/2014/main" id="{5D8BA2E3-59D3-42C0-8F8C-64295F06C90A}"/>
              </a:ext>
            </a:extLst>
          </p:cNvPr>
          <p:cNvSpPr txBox="1"/>
          <p:nvPr/>
        </p:nvSpPr>
        <p:spPr>
          <a:xfrm>
            <a:off x="5588951" y="4626488"/>
            <a:ext cx="29025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公有云安全管理服务、云托管 </a:t>
            </a:r>
            <a:r>
              <a:rPr lang="en-US" altLang="zh-CN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1000~500000</a:t>
            </a:r>
            <a:r>
              <a:rPr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 </a:t>
            </a:r>
            <a:br>
              <a:rPr lang="en-US" altLang="zh-CN" sz="1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各公有云、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VPS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MSP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运营商 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71969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圆角矩形 65"/>
          <p:cNvSpPr/>
          <p:nvPr/>
        </p:nvSpPr>
        <p:spPr>
          <a:xfrm>
            <a:off x="4912583" y="708419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5202779" y="808218"/>
            <a:ext cx="2941847" cy="1667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过滤广告</a:t>
            </a:r>
            <a:r>
              <a:rPr lang="en-US" altLang="zh-CN" dirty="0"/>
              <a:t>……</a:t>
            </a:r>
            <a:r>
              <a:rPr lang="zh-CN" altLang="zh-CN" dirty="0"/>
              <a:t>自动更新</a:t>
            </a:r>
            <a:r>
              <a:rPr lang="zh-CN" altLang="en-US" dirty="0"/>
              <a:t>，</a:t>
            </a:r>
            <a:r>
              <a:rPr lang="zh-CN" altLang="zh-CN" dirty="0"/>
              <a:t>可替换内容</a:t>
            </a:r>
            <a:r>
              <a:rPr lang="zh-CN" altLang="en-US" dirty="0"/>
              <a:t>，</a:t>
            </a:r>
            <a:r>
              <a:rPr lang="zh-CN" altLang="zh-CN" dirty="0"/>
              <a:t>无需安装插件</a:t>
            </a:r>
            <a:endParaRPr lang="en-US" altLang="zh-CN" dirty="0"/>
          </a:p>
        </p:txBody>
      </p:sp>
      <p:pic>
        <p:nvPicPr>
          <p:cNvPr id="44" name="图片 4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8" y="812194"/>
            <a:ext cx="258833" cy="232995"/>
          </a:xfrm>
          <a:prstGeom prst="rect">
            <a:avLst/>
          </a:prstGeom>
          <a:ln>
            <a:noFill/>
          </a:ln>
        </p:spPr>
      </p:pic>
      <p:sp>
        <p:nvSpPr>
          <p:cNvPr id="49" name="圆角矩形 48"/>
          <p:cNvSpPr/>
          <p:nvPr/>
        </p:nvSpPr>
        <p:spPr>
          <a:xfrm>
            <a:off x="4910477" y="1275606"/>
            <a:ext cx="3437649" cy="391507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77"/>
          <p:cNvSpPr txBox="1"/>
          <p:nvPr/>
        </p:nvSpPr>
        <p:spPr>
          <a:xfrm>
            <a:off x="5200673" y="1375405"/>
            <a:ext cx="2941847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防范色情</a:t>
            </a:r>
            <a:r>
              <a:rPr lang="en-US" altLang="zh-CN" dirty="0"/>
              <a:t>……</a:t>
            </a:r>
            <a:r>
              <a:rPr lang="zh-CN" altLang="zh-CN" dirty="0"/>
              <a:t>自动更新域名数据</a:t>
            </a:r>
            <a:r>
              <a:rPr lang="zh-CN" altLang="en-US" dirty="0"/>
              <a:t>，</a:t>
            </a:r>
            <a:r>
              <a:rPr lang="zh-CN" altLang="zh-CN" dirty="0"/>
              <a:t>无需安装插件</a:t>
            </a:r>
            <a:endParaRPr lang="en-US" altLang="zh-CN" dirty="0"/>
          </a:p>
        </p:txBody>
      </p:sp>
      <p:pic>
        <p:nvPicPr>
          <p:cNvPr id="56" name="图片 5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39" y="1339084"/>
            <a:ext cx="291982" cy="264444"/>
          </a:xfrm>
          <a:prstGeom prst="rect">
            <a:avLst/>
          </a:prstGeom>
          <a:ln>
            <a:noFill/>
          </a:ln>
        </p:spPr>
      </p:pic>
      <p:sp>
        <p:nvSpPr>
          <p:cNvPr id="58" name="圆角矩形 57"/>
          <p:cNvSpPr/>
          <p:nvPr/>
        </p:nvSpPr>
        <p:spPr>
          <a:xfrm>
            <a:off x="4912583" y="1851670"/>
            <a:ext cx="3437649" cy="442345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77"/>
          <p:cNvSpPr txBox="1"/>
          <p:nvPr/>
        </p:nvSpPr>
        <p:spPr>
          <a:xfrm>
            <a:off x="5202779" y="1954118"/>
            <a:ext cx="2941847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绿色上网</a:t>
            </a:r>
            <a:r>
              <a:rPr lang="en-US" altLang="zh-CN" dirty="0"/>
              <a:t>……</a:t>
            </a:r>
            <a:r>
              <a:rPr lang="zh-CN" altLang="en-US" dirty="0"/>
              <a:t>游戏动漫赌博防沉迷，上网日志留存</a:t>
            </a:r>
            <a:endParaRPr lang="en-US" altLang="zh-CN" dirty="0"/>
          </a:p>
        </p:txBody>
      </p:sp>
      <p:pic>
        <p:nvPicPr>
          <p:cNvPr id="61" name="图片 6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72" y="1954119"/>
            <a:ext cx="277449" cy="290245"/>
          </a:xfrm>
          <a:prstGeom prst="rect">
            <a:avLst/>
          </a:prstGeom>
          <a:ln>
            <a:noFill/>
          </a:ln>
        </p:spPr>
      </p:pic>
      <p:sp>
        <p:nvSpPr>
          <p:cNvPr id="82" name="圆角矩形 81"/>
          <p:cNvSpPr/>
          <p:nvPr/>
        </p:nvSpPr>
        <p:spPr>
          <a:xfrm>
            <a:off x="4898519" y="2454197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Box 77"/>
          <p:cNvSpPr txBox="1"/>
          <p:nvPr/>
        </p:nvSpPr>
        <p:spPr>
          <a:xfrm>
            <a:off x="5188715" y="2553996"/>
            <a:ext cx="3055693" cy="1667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DNS&amp;WEB</a:t>
            </a:r>
            <a:r>
              <a:rPr lang="zh-CN" altLang="en-US" b="1" dirty="0"/>
              <a:t>服务器</a:t>
            </a:r>
            <a:r>
              <a:rPr lang="en-US" altLang="zh-CN" dirty="0"/>
              <a:t>……DDNS</a:t>
            </a:r>
            <a:r>
              <a:rPr lang="zh-CN" altLang="en-US" dirty="0"/>
              <a:t>及</a:t>
            </a:r>
            <a:r>
              <a:rPr lang="en-US" altLang="zh-CN" dirty="0"/>
              <a:t>SSL</a:t>
            </a:r>
            <a:r>
              <a:rPr lang="zh-CN" altLang="en-US" dirty="0"/>
              <a:t>证书，网盘直链</a:t>
            </a:r>
            <a:endParaRPr lang="en-US" altLang="zh-CN" dirty="0"/>
          </a:p>
        </p:txBody>
      </p:sp>
      <p:pic>
        <p:nvPicPr>
          <p:cNvPr id="85" name="图片 8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62" y="2535013"/>
            <a:ext cx="298832" cy="279465"/>
          </a:xfrm>
          <a:prstGeom prst="rect">
            <a:avLst/>
          </a:prstGeom>
          <a:ln>
            <a:noFill/>
          </a:ln>
        </p:spPr>
      </p:pic>
      <p:sp>
        <p:nvSpPr>
          <p:cNvPr id="87" name="圆角矩形 86"/>
          <p:cNvSpPr/>
          <p:nvPr/>
        </p:nvSpPr>
        <p:spPr>
          <a:xfrm>
            <a:off x="4898519" y="3081161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TextBox 77"/>
          <p:cNvSpPr txBox="1"/>
          <p:nvPr/>
        </p:nvSpPr>
        <p:spPr>
          <a:xfrm>
            <a:off x="5188715" y="3180960"/>
            <a:ext cx="3055693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代理服务器</a:t>
            </a:r>
            <a:r>
              <a:rPr lang="en-US" altLang="zh-CN" dirty="0"/>
              <a:t>……</a:t>
            </a:r>
            <a:r>
              <a:rPr lang="zh-CN" altLang="en-US" dirty="0"/>
              <a:t>换</a:t>
            </a:r>
            <a:r>
              <a:rPr lang="en-US" altLang="zh-CN" dirty="0"/>
              <a:t>IP</a:t>
            </a:r>
            <a:r>
              <a:rPr lang="zh-CN" altLang="en-US" dirty="0"/>
              <a:t>，用户认证，反向代理，精细控制</a:t>
            </a:r>
            <a:endParaRPr lang="en-US" altLang="zh-CN" dirty="0"/>
          </a:p>
        </p:txBody>
      </p:sp>
      <p:pic>
        <p:nvPicPr>
          <p:cNvPr id="90" name="图片 8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58" y="3138582"/>
            <a:ext cx="323136" cy="311850"/>
          </a:xfrm>
          <a:prstGeom prst="rect">
            <a:avLst/>
          </a:prstGeom>
          <a:ln>
            <a:noFill/>
          </a:ln>
        </p:spPr>
      </p:pic>
      <p:grpSp>
        <p:nvGrpSpPr>
          <p:cNvPr id="9" name="组合 8"/>
          <p:cNvGrpSpPr/>
          <p:nvPr/>
        </p:nvGrpSpPr>
        <p:grpSpPr>
          <a:xfrm>
            <a:off x="4753025" y="3729233"/>
            <a:ext cx="3563391" cy="448060"/>
            <a:chOff x="4753025" y="3585217"/>
            <a:chExt cx="3563391" cy="448060"/>
          </a:xfrm>
        </p:grpSpPr>
        <p:sp>
          <p:nvSpPr>
            <p:cNvPr id="77" name="TextBox 76"/>
            <p:cNvSpPr txBox="1"/>
            <p:nvPr/>
          </p:nvSpPr>
          <p:spPr>
            <a:xfrm>
              <a:off x="4846210" y="3694723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4878767" y="3585217"/>
              <a:ext cx="3437649" cy="426693"/>
            </a:xfrm>
            <a:prstGeom prst="round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TextBox 77"/>
            <p:cNvSpPr txBox="1"/>
            <p:nvPr/>
          </p:nvSpPr>
          <p:spPr>
            <a:xfrm>
              <a:off x="5168963" y="3685016"/>
              <a:ext cx="3075445" cy="166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b="1" dirty="0"/>
                <a:t>VPN&amp;SSH</a:t>
              </a:r>
              <a:r>
                <a:rPr lang="en-US" altLang="zh-CN" dirty="0"/>
                <a:t>……</a:t>
              </a:r>
              <a:r>
                <a:rPr lang="zh-CN" altLang="en-US" dirty="0"/>
                <a:t>加密传输，内网穿透，网络互联互通</a:t>
              </a:r>
              <a:endParaRPr lang="en-US" altLang="zh-CN" dirty="0"/>
            </a:p>
          </p:txBody>
        </p:sp>
        <p:pic>
          <p:nvPicPr>
            <p:cNvPr id="95" name="图片 94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025" y="3668359"/>
              <a:ext cx="279956" cy="268670"/>
            </a:xfrm>
            <a:prstGeom prst="rect">
              <a:avLst/>
            </a:prstGeom>
          </p:spPr>
        </p:pic>
      </p:grpSp>
      <p:sp>
        <p:nvSpPr>
          <p:cNvPr id="97" name="圆角矩形 96"/>
          <p:cNvSpPr/>
          <p:nvPr/>
        </p:nvSpPr>
        <p:spPr>
          <a:xfrm>
            <a:off x="4878767" y="4377305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TextBox 77"/>
          <p:cNvSpPr txBox="1"/>
          <p:nvPr/>
        </p:nvSpPr>
        <p:spPr>
          <a:xfrm>
            <a:off x="5168963" y="4477104"/>
            <a:ext cx="2941847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异地上网</a:t>
            </a:r>
            <a:r>
              <a:rPr lang="en-US" altLang="zh-CN" dirty="0"/>
              <a:t>……IPv6</a:t>
            </a:r>
            <a:r>
              <a:rPr lang="zh-CN" altLang="en-US" dirty="0"/>
              <a:t>网络接入，</a:t>
            </a:r>
            <a:r>
              <a:rPr lang="zh-CN" altLang="zh-CN" dirty="0"/>
              <a:t>审计控制传输内容</a:t>
            </a:r>
            <a:endParaRPr lang="en-US" altLang="zh-CN" dirty="0"/>
          </a:p>
        </p:txBody>
      </p:sp>
      <p:pic>
        <p:nvPicPr>
          <p:cNvPr id="100" name="图片 9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34727"/>
            <a:ext cx="328126" cy="297264"/>
          </a:xfrm>
          <a:prstGeom prst="rect">
            <a:avLst/>
          </a:prstGeom>
          <a:ln>
            <a:noFill/>
          </a:ln>
        </p:spPr>
      </p:pic>
      <p:sp>
        <p:nvSpPr>
          <p:cNvPr id="55" name="标题 1"/>
          <p:cNvSpPr txBox="1">
            <a:spLocks/>
          </p:cNvSpPr>
          <p:nvPr/>
        </p:nvSpPr>
        <p:spPr>
          <a:xfrm>
            <a:off x="750023" y="116603"/>
            <a:ext cx="6270249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上网管理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10DA4CE-5F71-4105-B9FE-60534697C5FF}"/>
              </a:ext>
            </a:extLst>
          </p:cNvPr>
          <p:cNvSpPr/>
          <p:nvPr/>
        </p:nvSpPr>
        <p:spPr>
          <a:xfrm>
            <a:off x="107504" y="728573"/>
            <a:ext cx="45733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上网管理的应用</a:t>
            </a:r>
          </a:p>
          <a:p>
            <a:r>
              <a:rPr lang="zh-CN" altLang="en-US" sz="1600" dirty="0"/>
              <a:t>      </a:t>
            </a:r>
            <a:r>
              <a:rPr lang="zh-CN" altLang="en-US" sz="1600" b="1" dirty="0"/>
              <a:t>症状：</a:t>
            </a:r>
            <a:r>
              <a:rPr lang="zh-CN" altLang="en-US" sz="1600" dirty="0"/>
              <a:t>家庭里的中小学生上网不可控，学生以学习的名义沉迷游戏、动漫等和学习无关的内容。</a:t>
            </a:r>
            <a:r>
              <a:rPr lang="zh-CN" altLang="zh-CN" sz="1600" dirty="0"/>
              <a:t>电子教室、</a:t>
            </a:r>
            <a:r>
              <a:rPr lang="zh-CN" altLang="en-US" sz="1600" dirty="0"/>
              <a:t>企事业单位</a:t>
            </a:r>
            <a:r>
              <a:rPr lang="zh-CN" altLang="zh-CN" sz="1600" dirty="0"/>
              <a:t>的上网行为管理</a:t>
            </a:r>
            <a:r>
              <a:rPr lang="zh-CN" altLang="en-US" sz="1600" dirty="0"/>
              <a:t>需求</a:t>
            </a:r>
            <a:r>
              <a:rPr lang="zh-CN" altLang="zh-CN" sz="1600" dirty="0"/>
              <a:t>与此类似</a:t>
            </a:r>
            <a:endParaRPr lang="en-US" altLang="zh-CN" sz="1600" dirty="0"/>
          </a:p>
          <a:p>
            <a:r>
              <a:rPr lang="en-US" altLang="zh-CN" sz="1600" dirty="0"/>
              <a:t>      </a:t>
            </a:r>
            <a:r>
              <a:rPr lang="zh-CN" altLang="en-US" sz="1600" b="1" dirty="0"/>
              <a:t>对策：</a:t>
            </a:r>
            <a:r>
              <a:rPr lang="en-US" altLang="zh-CN" sz="1600" b="1" dirty="0"/>
              <a:t>1</a:t>
            </a:r>
            <a:r>
              <a:rPr lang="zh-CN" altLang="en-US" sz="1600" b="1" dirty="0"/>
              <a:t>）</a:t>
            </a:r>
            <a:r>
              <a:rPr lang="zh-CN" altLang="en-US" sz="1600" dirty="0"/>
              <a:t>将设备或路由器</a:t>
            </a:r>
            <a:r>
              <a:rPr lang="en-US" altLang="zh-CN" sz="1600" dirty="0"/>
              <a:t>DHCP</a:t>
            </a:r>
            <a:r>
              <a:rPr lang="zh-CN" altLang="en-US" sz="1600" dirty="0"/>
              <a:t>服务的DNS服务器设置为中神通大地云控系统所在的IP；</a:t>
            </a:r>
            <a:r>
              <a:rPr lang="en-US" altLang="zh-CN" sz="1600" dirty="0"/>
              <a:t>2</a:t>
            </a:r>
            <a:r>
              <a:rPr lang="zh-CN" altLang="en-US" sz="1600" dirty="0"/>
              <a:t>）上网设备尽量使用普通用户账户——防止修改DNS服务器设置；</a:t>
            </a:r>
            <a:r>
              <a:rPr lang="en-US" altLang="zh-CN" sz="1600" dirty="0"/>
              <a:t>3</a:t>
            </a:r>
            <a:r>
              <a:rPr lang="zh-CN" altLang="en-US" sz="1600" dirty="0"/>
              <a:t>）大地云控DNS库启用游戏、视频等分类。这样无需安装软件，无人看管或新设备也可以有效控制。</a:t>
            </a:r>
            <a:r>
              <a:rPr lang="en-US" altLang="zh-CN" sz="1600" dirty="0"/>
              <a:t>4</a:t>
            </a:r>
            <a:r>
              <a:rPr lang="zh-CN" altLang="en-US" sz="1600" dirty="0"/>
              <a:t>）监管者还可以在云端浏览查询统计上网日志，发现</a:t>
            </a:r>
            <a:r>
              <a:rPr lang="en-US" altLang="zh-CN" sz="1600" dirty="0"/>
              <a:t>PC</a:t>
            </a:r>
            <a:r>
              <a:rPr lang="zh-CN" altLang="en-US" sz="1600" dirty="0"/>
              <a:t>、手机中病毒广告扣费等灰色后台流量，浏览无</a:t>
            </a:r>
            <a:r>
              <a:rPr lang="en-US" altLang="zh-CN" sz="1600" dirty="0"/>
              <a:t>DNS</a:t>
            </a:r>
            <a:r>
              <a:rPr lang="zh-CN" altLang="en-US" sz="1600" dirty="0"/>
              <a:t>污染的网站，或是自定义域名以阻拦某些不在DNS库中的网站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DC15FA7-D06D-4936-9D28-A1F6570B6F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圆角矩形 81"/>
          <p:cNvSpPr/>
          <p:nvPr/>
        </p:nvSpPr>
        <p:spPr>
          <a:xfrm>
            <a:off x="4898519" y="2454197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Box 77"/>
          <p:cNvSpPr txBox="1"/>
          <p:nvPr/>
        </p:nvSpPr>
        <p:spPr>
          <a:xfrm>
            <a:off x="5188715" y="2553996"/>
            <a:ext cx="3055693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DNS</a:t>
            </a:r>
            <a:r>
              <a:rPr lang="zh-CN" altLang="en-US" b="1" dirty="0"/>
              <a:t>服务器</a:t>
            </a:r>
            <a:r>
              <a:rPr lang="en-US" altLang="zh-CN" dirty="0"/>
              <a:t>……DDNS</a:t>
            </a:r>
            <a:r>
              <a:rPr lang="zh-CN" altLang="en-US" dirty="0"/>
              <a:t>及</a:t>
            </a:r>
            <a:r>
              <a:rPr lang="en-US" altLang="zh-CN" dirty="0"/>
              <a:t>SSL</a:t>
            </a:r>
            <a:r>
              <a:rPr lang="zh-CN" altLang="en-US" dirty="0"/>
              <a:t>证书</a:t>
            </a:r>
            <a:endParaRPr lang="en-US" altLang="zh-CN" dirty="0"/>
          </a:p>
        </p:txBody>
      </p:sp>
      <p:pic>
        <p:nvPicPr>
          <p:cNvPr id="85" name="图片 8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62" y="2535013"/>
            <a:ext cx="298832" cy="279465"/>
          </a:xfrm>
          <a:prstGeom prst="rect">
            <a:avLst/>
          </a:prstGeom>
          <a:ln>
            <a:noFill/>
          </a:ln>
        </p:spPr>
      </p:pic>
      <p:sp>
        <p:nvSpPr>
          <p:cNvPr id="87" name="圆角矩形 86"/>
          <p:cNvSpPr/>
          <p:nvPr/>
        </p:nvSpPr>
        <p:spPr>
          <a:xfrm>
            <a:off x="4898519" y="3081161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TextBox 77"/>
          <p:cNvSpPr txBox="1"/>
          <p:nvPr/>
        </p:nvSpPr>
        <p:spPr>
          <a:xfrm>
            <a:off x="5188715" y="3180960"/>
            <a:ext cx="3055693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代理服务器</a:t>
            </a:r>
            <a:r>
              <a:rPr lang="en-US" altLang="zh-CN" dirty="0"/>
              <a:t>……</a:t>
            </a:r>
            <a:r>
              <a:rPr lang="zh-CN" altLang="en-US" dirty="0"/>
              <a:t>换</a:t>
            </a:r>
            <a:r>
              <a:rPr lang="en-US" altLang="zh-CN" dirty="0"/>
              <a:t>IP</a:t>
            </a:r>
            <a:r>
              <a:rPr lang="zh-CN" altLang="en-US" dirty="0"/>
              <a:t>，用户认证，反向代理，精细控制</a:t>
            </a:r>
            <a:endParaRPr lang="en-US" altLang="zh-CN" dirty="0"/>
          </a:p>
        </p:txBody>
      </p:sp>
      <p:pic>
        <p:nvPicPr>
          <p:cNvPr id="90" name="图片 8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58" y="3138582"/>
            <a:ext cx="323136" cy="311850"/>
          </a:xfrm>
          <a:prstGeom prst="rect">
            <a:avLst/>
          </a:prstGeom>
          <a:ln>
            <a:noFill/>
          </a:ln>
        </p:spPr>
      </p:pic>
      <p:sp>
        <p:nvSpPr>
          <p:cNvPr id="77" name="TextBox 76"/>
          <p:cNvSpPr txBox="1"/>
          <p:nvPr/>
        </p:nvSpPr>
        <p:spPr>
          <a:xfrm>
            <a:off x="4846210" y="3838739"/>
            <a:ext cx="144016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4878767" y="3729233"/>
            <a:ext cx="3437649" cy="426693"/>
          </a:xfrm>
          <a:prstGeom prst="round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TextBox 77"/>
          <p:cNvSpPr txBox="1"/>
          <p:nvPr/>
        </p:nvSpPr>
        <p:spPr>
          <a:xfrm>
            <a:off x="5168963" y="3829032"/>
            <a:ext cx="3075445" cy="1667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VPN&amp;SSH</a:t>
            </a:r>
            <a:r>
              <a:rPr lang="en-US" altLang="zh-CN" dirty="0"/>
              <a:t>……</a:t>
            </a:r>
            <a:r>
              <a:rPr lang="zh-CN" altLang="en-US" dirty="0"/>
              <a:t>加密传输，内网穿透，网络互联互通</a:t>
            </a:r>
            <a:endParaRPr lang="en-US" altLang="zh-CN" dirty="0"/>
          </a:p>
        </p:txBody>
      </p:sp>
      <p:pic>
        <p:nvPicPr>
          <p:cNvPr id="95" name="图片 9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25" y="3812375"/>
            <a:ext cx="279956" cy="268670"/>
          </a:xfrm>
          <a:prstGeom prst="rect">
            <a:avLst/>
          </a:prstGeom>
          <a:ln>
            <a:noFill/>
          </a:ln>
        </p:spPr>
      </p:pic>
      <p:sp>
        <p:nvSpPr>
          <p:cNvPr id="97" name="圆角矩形 96"/>
          <p:cNvSpPr/>
          <p:nvPr/>
        </p:nvSpPr>
        <p:spPr>
          <a:xfrm>
            <a:off x="4878767" y="4377305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TextBox 77"/>
          <p:cNvSpPr txBox="1"/>
          <p:nvPr/>
        </p:nvSpPr>
        <p:spPr>
          <a:xfrm>
            <a:off x="5168963" y="4477104"/>
            <a:ext cx="2941847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异地上网</a:t>
            </a:r>
            <a:r>
              <a:rPr lang="en-US" altLang="zh-CN" dirty="0"/>
              <a:t>……IPv6</a:t>
            </a:r>
            <a:r>
              <a:rPr lang="zh-CN" altLang="en-US" dirty="0"/>
              <a:t>网络接入，</a:t>
            </a:r>
            <a:r>
              <a:rPr lang="zh-CN" altLang="zh-CN" dirty="0"/>
              <a:t>审计控制传输内容</a:t>
            </a:r>
            <a:endParaRPr lang="en-US" altLang="zh-CN" dirty="0"/>
          </a:p>
        </p:txBody>
      </p:sp>
      <p:pic>
        <p:nvPicPr>
          <p:cNvPr id="100" name="图片 9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34727"/>
            <a:ext cx="328126" cy="297264"/>
          </a:xfrm>
          <a:prstGeom prst="rect">
            <a:avLst/>
          </a:prstGeom>
          <a:ln>
            <a:noFill/>
          </a:ln>
        </p:spPr>
      </p:pic>
      <p:sp>
        <p:nvSpPr>
          <p:cNvPr id="55" name="标题 1"/>
          <p:cNvSpPr txBox="1">
            <a:spLocks/>
          </p:cNvSpPr>
          <p:nvPr/>
        </p:nvSpPr>
        <p:spPr>
          <a:xfrm>
            <a:off x="750023" y="116603"/>
            <a:ext cx="6342257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安全存储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10DA4CE-5F71-4105-B9FE-60534697C5FF}"/>
              </a:ext>
            </a:extLst>
          </p:cNvPr>
          <p:cNvSpPr/>
          <p:nvPr/>
        </p:nvSpPr>
        <p:spPr>
          <a:xfrm>
            <a:off x="107504" y="728573"/>
            <a:ext cx="45733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安全存储的应用</a:t>
            </a:r>
          </a:p>
          <a:p>
            <a:r>
              <a:rPr lang="zh-CN" altLang="en-US" sz="1600" dirty="0"/>
              <a:t>      </a:t>
            </a:r>
            <a:r>
              <a:rPr lang="zh-CN" altLang="en-US" sz="1600" b="1" dirty="0"/>
              <a:t>症状：</a:t>
            </a:r>
            <a:r>
              <a:rPr lang="zh-CN" altLang="en-US" sz="1600" dirty="0"/>
              <a:t>单位共享文件夹缺乏有效的管理和审计措施；手机照片、数据文件等，缺乏长期稳定安全方便自主可控可审计的存储共享方式。</a:t>
            </a:r>
            <a:endParaRPr lang="en-US" altLang="zh-CN" sz="1600" dirty="0"/>
          </a:p>
          <a:p>
            <a:r>
              <a:rPr lang="en-US" altLang="zh-CN" sz="1600" dirty="0"/>
              <a:t>      </a:t>
            </a:r>
            <a:r>
              <a:rPr lang="zh-CN" altLang="en-US" sz="1600" b="1" dirty="0"/>
              <a:t>对策： </a:t>
            </a:r>
            <a:r>
              <a:rPr lang="en-US" altLang="zh-CN" sz="1600" dirty="0"/>
              <a:t>1</a:t>
            </a:r>
            <a:r>
              <a:rPr lang="zh-CN" altLang="en-US" sz="1600" dirty="0"/>
              <a:t>）开启</a:t>
            </a:r>
            <a:r>
              <a:rPr lang="en-US" altLang="zh-CN" sz="1600" dirty="0"/>
              <a:t>VPN+</a:t>
            </a:r>
            <a:r>
              <a:rPr lang="zh-CN" altLang="en-US" sz="1600" dirty="0"/>
              <a:t>网络存储的</a:t>
            </a:r>
            <a:r>
              <a:rPr lang="zh-CN" altLang="en-US" sz="1600" b="1" dirty="0"/>
              <a:t>远程 超融合</a:t>
            </a:r>
            <a:r>
              <a:rPr lang="zh-CN" altLang="en-US" sz="1600" dirty="0"/>
              <a:t>功能，让用户挂载</a:t>
            </a:r>
            <a:r>
              <a:rPr lang="en-US" altLang="zh-CN" sz="1600" dirty="0"/>
              <a:t>VPN</a:t>
            </a:r>
            <a:r>
              <a:rPr lang="zh-CN" altLang="en-US" sz="1600" dirty="0"/>
              <a:t>虚拟网关</a:t>
            </a:r>
            <a:r>
              <a:rPr lang="en-US" altLang="zh-CN" sz="1600" dirty="0"/>
              <a:t>IP</a:t>
            </a:r>
            <a:r>
              <a:rPr lang="zh-CN" altLang="en-US" sz="1600" dirty="0"/>
              <a:t>的</a:t>
            </a:r>
            <a:r>
              <a:rPr lang="en-US" altLang="zh-CN" sz="1600" dirty="0"/>
              <a:t>NFS</a:t>
            </a:r>
            <a:r>
              <a:rPr lang="zh-CN" altLang="en-US" sz="1600" dirty="0"/>
              <a:t>及</a:t>
            </a:r>
            <a:r>
              <a:rPr lang="en-US" altLang="zh-CN" sz="1600" dirty="0"/>
              <a:t>CIFS</a:t>
            </a:r>
            <a:r>
              <a:rPr lang="zh-CN" altLang="en-US" sz="1600" dirty="0"/>
              <a:t>资源，在网络邻居中操作文件；</a:t>
            </a:r>
            <a:r>
              <a:rPr lang="en-US" altLang="zh-CN" sz="1600" dirty="0"/>
              <a:t>2</a:t>
            </a:r>
            <a:r>
              <a:rPr lang="zh-CN" altLang="en-US" sz="1600" dirty="0"/>
              <a:t>）开启大地云控的</a:t>
            </a:r>
            <a:r>
              <a:rPr lang="en-US" altLang="zh-CN" sz="1600" dirty="0"/>
              <a:t>WebDAV</a:t>
            </a:r>
            <a:r>
              <a:rPr lang="zh-CN" altLang="en-US" sz="1600" dirty="0"/>
              <a:t>服务，分配不同权限的用户账户，使用真实域名</a:t>
            </a:r>
            <a:r>
              <a:rPr lang="en-US" altLang="zh-CN" sz="1600" dirty="0"/>
              <a:t>SSL</a:t>
            </a:r>
            <a:r>
              <a:rPr lang="zh-CN" altLang="en-US" sz="1600" dirty="0"/>
              <a:t>证书、安全加密的</a:t>
            </a:r>
            <a:r>
              <a:rPr lang="en-US" altLang="zh-CN" sz="1600" dirty="0"/>
              <a:t>https</a:t>
            </a:r>
            <a:r>
              <a:rPr lang="zh-CN" altLang="en-US" sz="1600" dirty="0"/>
              <a:t>方式挂载远程目录到文件管理器；</a:t>
            </a:r>
            <a:r>
              <a:rPr lang="en-US" altLang="zh-CN" sz="1600" dirty="0"/>
              <a:t>3</a:t>
            </a:r>
            <a:r>
              <a:rPr lang="zh-CN" altLang="en-US" sz="1600" dirty="0"/>
              <a:t>）自定义分享文件链接的域名、</a:t>
            </a:r>
            <a:r>
              <a:rPr lang="en-US" altLang="zh-CN" sz="1600" dirty="0"/>
              <a:t>URL</a:t>
            </a:r>
            <a:r>
              <a:rPr lang="zh-CN" altLang="en-US" sz="1600" dirty="0"/>
              <a:t>及认证数据； </a:t>
            </a:r>
            <a:r>
              <a:rPr lang="en-US" altLang="zh-CN" sz="1600" dirty="0"/>
              <a:t>4</a:t>
            </a:r>
            <a:r>
              <a:rPr lang="zh-CN" altLang="en-US" sz="1600" dirty="0"/>
              <a:t>）开启</a:t>
            </a:r>
            <a:r>
              <a:rPr lang="en-US" altLang="zh-CN" sz="1600" dirty="0"/>
              <a:t>SSH/SFTP</a:t>
            </a:r>
            <a:r>
              <a:rPr lang="zh-CN" altLang="en-US" sz="1600" dirty="0"/>
              <a:t>服务，分配账号和磁盘空间，使用第三方软件挂载远程目录到文件管理器；</a:t>
            </a:r>
            <a:r>
              <a:rPr lang="en-US" altLang="zh-CN" sz="1600" dirty="0"/>
              <a:t>5</a:t>
            </a:r>
            <a:r>
              <a:rPr lang="zh-CN" altLang="en-US" sz="1600" dirty="0"/>
              <a:t>）开启防病毒文件系统实时防护功能，保护上传、下载文件的安全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DC15FA7-D06D-4936-9D28-A1F6570B6F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sp>
        <p:nvSpPr>
          <p:cNvPr id="29" name="圆角矩形 81">
            <a:extLst>
              <a:ext uri="{FF2B5EF4-FFF2-40B4-BE49-F238E27FC236}">
                <a16:creationId xmlns:a16="http://schemas.microsoft.com/office/drawing/2014/main" id="{910AFEF7-BFD1-4B10-B767-5B44D5A02A28}"/>
              </a:ext>
            </a:extLst>
          </p:cNvPr>
          <p:cNvSpPr/>
          <p:nvPr/>
        </p:nvSpPr>
        <p:spPr>
          <a:xfrm>
            <a:off x="4850730" y="1091070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77">
            <a:extLst>
              <a:ext uri="{FF2B5EF4-FFF2-40B4-BE49-F238E27FC236}">
                <a16:creationId xmlns:a16="http://schemas.microsoft.com/office/drawing/2014/main" id="{8BE56628-A7F1-409C-A411-FC0616A020B8}"/>
              </a:ext>
            </a:extLst>
          </p:cNvPr>
          <p:cNvSpPr txBox="1"/>
          <p:nvPr/>
        </p:nvSpPr>
        <p:spPr>
          <a:xfrm>
            <a:off x="5140926" y="1174426"/>
            <a:ext cx="3055693" cy="3222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WEB</a:t>
            </a:r>
            <a:r>
              <a:rPr lang="zh-CN" altLang="en-US" b="1" dirty="0"/>
              <a:t>服务</a:t>
            </a:r>
            <a:r>
              <a:rPr lang="en-US" altLang="zh-CN" dirty="0"/>
              <a:t>……WebDAV</a:t>
            </a:r>
            <a:r>
              <a:rPr lang="zh-CN" altLang="en-US" dirty="0"/>
              <a:t>，虚拟主机，图床、短</a:t>
            </a:r>
            <a:r>
              <a:rPr lang="en-US" altLang="zh-CN" dirty="0"/>
              <a:t>URL</a:t>
            </a:r>
            <a:r>
              <a:rPr lang="zh-CN" altLang="en-US" dirty="0"/>
              <a:t>，反向代 理，</a:t>
            </a:r>
            <a:r>
              <a:rPr lang="en-US" altLang="zh-CN" dirty="0"/>
              <a:t>CDN</a:t>
            </a:r>
            <a:r>
              <a:rPr lang="zh-CN" altLang="en-US" dirty="0"/>
              <a:t>、单点登陆 </a:t>
            </a:r>
            <a:endParaRPr lang="en-US" altLang="zh-CN" dirty="0"/>
          </a:p>
        </p:txBody>
      </p:sp>
      <p:sp>
        <p:nvSpPr>
          <p:cNvPr id="32" name="TextBox 76">
            <a:extLst>
              <a:ext uri="{FF2B5EF4-FFF2-40B4-BE49-F238E27FC236}">
                <a16:creationId xmlns:a16="http://schemas.microsoft.com/office/drawing/2014/main" id="{BFA57554-15B1-48F6-B902-F8BFF535BCC5}"/>
              </a:ext>
            </a:extLst>
          </p:cNvPr>
          <p:cNvSpPr txBox="1"/>
          <p:nvPr/>
        </p:nvSpPr>
        <p:spPr>
          <a:xfrm>
            <a:off x="4824546" y="1810837"/>
            <a:ext cx="144016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圆角矩形 91">
            <a:extLst>
              <a:ext uri="{FF2B5EF4-FFF2-40B4-BE49-F238E27FC236}">
                <a16:creationId xmlns:a16="http://schemas.microsoft.com/office/drawing/2014/main" id="{412A64BA-882A-4A29-8092-964FFACDEE17}"/>
              </a:ext>
            </a:extLst>
          </p:cNvPr>
          <p:cNvSpPr/>
          <p:nvPr/>
        </p:nvSpPr>
        <p:spPr>
          <a:xfrm>
            <a:off x="4857103" y="1701331"/>
            <a:ext cx="3437649" cy="426693"/>
          </a:xfrm>
          <a:prstGeom prst="round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77">
            <a:extLst>
              <a:ext uri="{FF2B5EF4-FFF2-40B4-BE49-F238E27FC236}">
                <a16:creationId xmlns:a16="http://schemas.microsoft.com/office/drawing/2014/main" id="{8A2202E8-A691-47DB-ABFB-A15B270DDA8C}"/>
              </a:ext>
            </a:extLst>
          </p:cNvPr>
          <p:cNvSpPr txBox="1"/>
          <p:nvPr/>
        </p:nvSpPr>
        <p:spPr>
          <a:xfrm>
            <a:off x="5147299" y="1801130"/>
            <a:ext cx="3075445" cy="1555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NFS/CIFS/SFTP</a:t>
            </a:r>
            <a:r>
              <a:rPr lang="en-US" altLang="zh-CN" dirty="0"/>
              <a:t>…</a:t>
            </a:r>
            <a:r>
              <a:rPr lang="zh-CN" altLang="en-US" dirty="0"/>
              <a:t>网盘直链，文件存储分享同步</a:t>
            </a:r>
            <a:endParaRPr lang="en-US" altLang="zh-CN" dirty="0"/>
          </a:p>
        </p:txBody>
      </p:sp>
      <p:pic>
        <p:nvPicPr>
          <p:cNvPr id="35" name="图片 34" descr="http://www.trustcomputing.com.cn/utmwall-rom/3/webproxy.png">
            <a:extLst>
              <a:ext uri="{FF2B5EF4-FFF2-40B4-BE49-F238E27FC236}">
                <a16:creationId xmlns:a16="http://schemas.microsoft.com/office/drawing/2014/main" id="{C0EDD368-BAC0-4283-AE37-C35E85B4003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58" y="1174426"/>
            <a:ext cx="228593" cy="24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2C76412-C5D5-4413-96B1-339839C9AE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47" y="1850160"/>
            <a:ext cx="323136" cy="17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圆角矩形 65"/>
          <p:cNvSpPr/>
          <p:nvPr/>
        </p:nvSpPr>
        <p:spPr>
          <a:xfrm>
            <a:off x="4912583" y="708419"/>
            <a:ext cx="3437649" cy="426693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5202779" y="808218"/>
            <a:ext cx="2941847" cy="1667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过滤广告</a:t>
            </a:r>
            <a:r>
              <a:rPr lang="en-US" altLang="zh-CN" dirty="0"/>
              <a:t>……</a:t>
            </a:r>
            <a:r>
              <a:rPr lang="zh-CN" altLang="zh-CN" dirty="0"/>
              <a:t>自动更新</a:t>
            </a:r>
            <a:r>
              <a:rPr lang="zh-CN" altLang="en-US" dirty="0"/>
              <a:t>，</a:t>
            </a:r>
            <a:r>
              <a:rPr lang="zh-CN" altLang="zh-CN" dirty="0"/>
              <a:t>可替换内容</a:t>
            </a:r>
            <a:r>
              <a:rPr lang="zh-CN" altLang="en-US" dirty="0"/>
              <a:t>，</a:t>
            </a:r>
            <a:r>
              <a:rPr lang="zh-CN" altLang="zh-CN" dirty="0"/>
              <a:t>无需安装插件</a:t>
            </a:r>
            <a:endParaRPr lang="en-US" altLang="zh-CN" dirty="0"/>
          </a:p>
        </p:txBody>
      </p:sp>
      <p:pic>
        <p:nvPicPr>
          <p:cNvPr id="44" name="图片 4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8" y="812194"/>
            <a:ext cx="258833" cy="232995"/>
          </a:xfrm>
          <a:prstGeom prst="rect">
            <a:avLst/>
          </a:prstGeom>
          <a:ln>
            <a:noFill/>
          </a:ln>
        </p:spPr>
      </p:pic>
      <p:sp>
        <p:nvSpPr>
          <p:cNvPr id="49" name="圆角矩形 48"/>
          <p:cNvSpPr/>
          <p:nvPr/>
        </p:nvSpPr>
        <p:spPr>
          <a:xfrm>
            <a:off x="4910477" y="1275606"/>
            <a:ext cx="3437649" cy="391507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77"/>
          <p:cNvSpPr txBox="1"/>
          <p:nvPr/>
        </p:nvSpPr>
        <p:spPr>
          <a:xfrm>
            <a:off x="5200673" y="1375405"/>
            <a:ext cx="2941847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防范色情</a:t>
            </a:r>
            <a:r>
              <a:rPr lang="en-US" altLang="zh-CN" dirty="0"/>
              <a:t>……</a:t>
            </a:r>
            <a:r>
              <a:rPr lang="zh-CN" altLang="zh-CN" dirty="0"/>
              <a:t>自动更新域名数据</a:t>
            </a:r>
            <a:r>
              <a:rPr lang="zh-CN" altLang="en-US" dirty="0"/>
              <a:t>，</a:t>
            </a:r>
            <a:r>
              <a:rPr lang="zh-CN" altLang="zh-CN" dirty="0"/>
              <a:t>无需安装插件</a:t>
            </a:r>
            <a:endParaRPr lang="en-US" altLang="zh-CN" dirty="0"/>
          </a:p>
        </p:txBody>
      </p:sp>
      <p:pic>
        <p:nvPicPr>
          <p:cNvPr id="56" name="图片 5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39" y="1339084"/>
            <a:ext cx="291982" cy="264444"/>
          </a:xfrm>
          <a:prstGeom prst="rect">
            <a:avLst/>
          </a:prstGeom>
          <a:ln>
            <a:noFill/>
          </a:ln>
        </p:spPr>
      </p:pic>
      <p:sp>
        <p:nvSpPr>
          <p:cNvPr id="58" name="圆角矩形 57"/>
          <p:cNvSpPr/>
          <p:nvPr/>
        </p:nvSpPr>
        <p:spPr>
          <a:xfrm>
            <a:off x="4912583" y="1851670"/>
            <a:ext cx="3437649" cy="442345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77"/>
          <p:cNvSpPr txBox="1"/>
          <p:nvPr/>
        </p:nvSpPr>
        <p:spPr>
          <a:xfrm>
            <a:off x="5202779" y="1954118"/>
            <a:ext cx="2941847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绿色上网</a:t>
            </a:r>
            <a:r>
              <a:rPr lang="en-US" altLang="zh-CN" dirty="0"/>
              <a:t>……</a:t>
            </a:r>
            <a:r>
              <a:rPr lang="zh-CN" altLang="en-US" dirty="0"/>
              <a:t>游戏动漫赌博防沉迷，上网日志留存</a:t>
            </a:r>
            <a:endParaRPr lang="en-US" altLang="zh-CN" dirty="0"/>
          </a:p>
        </p:txBody>
      </p:sp>
      <p:pic>
        <p:nvPicPr>
          <p:cNvPr id="61" name="图片 6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72" y="1954119"/>
            <a:ext cx="277449" cy="290245"/>
          </a:xfrm>
          <a:prstGeom prst="rect">
            <a:avLst/>
          </a:prstGeom>
          <a:ln>
            <a:noFill/>
          </a:ln>
        </p:spPr>
      </p:pic>
      <p:sp>
        <p:nvSpPr>
          <p:cNvPr id="82" name="圆角矩形 81"/>
          <p:cNvSpPr/>
          <p:nvPr/>
        </p:nvSpPr>
        <p:spPr>
          <a:xfrm>
            <a:off x="4898519" y="2454197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Box 77"/>
          <p:cNvSpPr txBox="1"/>
          <p:nvPr/>
        </p:nvSpPr>
        <p:spPr>
          <a:xfrm>
            <a:off x="5188715" y="2553996"/>
            <a:ext cx="3055693" cy="1667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b="1" dirty="0"/>
              <a:t>DNS&amp;WEB</a:t>
            </a:r>
            <a:r>
              <a:rPr lang="zh-CN" altLang="en-US" b="1" dirty="0"/>
              <a:t>服务器</a:t>
            </a:r>
            <a:r>
              <a:rPr lang="en-US" altLang="zh-CN" dirty="0"/>
              <a:t>……DDNS</a:t>
            </a:r>
            <a:r>
              <a:rPr lang="zh-CN" altLang="en-US" dirty="0"/>
              <a:t>及</a:t>
            </a:r>
            <a:r>
              <a:rPr lang="en-US" altLang="zh-CN" dirty="0"/>
              <a:t>SSL</a:t>
            </a:r>
            <a:r>
              <a:rPr lang="zh-CN" altLang="en-US" dirty="0"/>
              <a:t>证书，网盘直链</a:t>
            </a:r>
            <a:endParaRPr lang="en-US" altLang="zh-CN" dirty="0"/>
          </a:p>
        </p:txBody>
      </p:sp>
      <p:pic>
        <p:nvPicPr>
          <p:cNvPr id="85" name="图片 8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62" y="2535013"/>
            <a:ext cx="298832" cy="279465"/>
          </a:xfrm>
          <a:prstGeom prst="rect">
            <a:avLst/>
          </a:prstGeom>
          <a:ln>
            <a:noFill/>
          </a:ln>
        </p:spPr>
      </p:pic>
      <p:sp>
        <p:nvSpPr>
          <p:cNvPr id="87" name="圆角矩形 86"/>
          <p:cNvSpPr/>
          <p:nvPr/>
        </p:nvSpPr>
        <p:spPr>
          <a:xfrm>
            <a:off x="4898519" y="3081161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TextBox 77"/>
          <p:cNvSpPr txBox="1"/>
          <p:nvPr/>
        </p:nvSpPr>
        <p:spPr>
          <a:xfrm>
            <a:off x="5188715" y="3180960"/>
            <a:ext cx="3055693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代理服务器</a:t>
            </a:r>
            <a:r>
              <a:rPr lang="en-US" altLang="zh-CN" dirty="0"/>
              <a:t>……</a:t>
            </a:r>
            <a:r>
              <a:rPr lang="zh-CN" altLang="en-US" dirty="0"/>
              <a:t>换</a:t>
            </a:r>
            <a:r>
              <a:rPr lang="en-US" altLang="zh-CN" dirty="0"/>
              <a:t>IP</a:t>
            </a:r>
            <a:r>
              <a:rPr lang="zh-CN" altLang="en-US" dirty="0"/>
              <a:t>，用户认证，反向代理，精细控制</a:t>
            </a:r>
            <a:endParaRPr lang="en-US" altLang="zh-CN" dirty="0"/>
          </a:p>
        </p:txBody>
      </p:sp>
      <p:pic>
        <p:nvPicPr>
          <p:cNvPr id="90" name="图片 8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58" y="3138582"/>
            <a:ext cx="323136" cy="311850"/>
          </a:xfrm>
          <a:prstGeom prst="rect">
            <a:avLst/>
          </a:prstGeom>
          <a:ln>
            <a:noFill/>
          </a:ln>
        </p:spPr>
      </p:pic>
      <p:grpSp>
        <p:nvGrpSpPr>
          <p:cNvPr id="9" name="组合 8"/>
          <p:cNvGrpSpPr/>
          <p:nvPr/>
        </p:nvGrpSpPr>
        <p:grpSpPr>
          <a:xfrm>
            <a:off x="4753025" y="3729233"/>
            <a:ext cx="3563391" cy="448060"/>
            <a:chOff x="4753025" y="3585217"/>
            <a:chExt cx="3563391" cy="448060"/>
          </a:xfrm>
        </p:grpSpPr>
        <p:sp>
          <p:nvSpPr>
            <p:cNvPr id="77" name="TextBox 76"/>
            <p:cNvSpPr txBox="1"/>
            <p:nvPr/>
          </p:nvSpPr>
          <p:spPr>
            <a:xfrm>
              <a:off x="4846210" y="3694723"/>
              <a:ext cx="14401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4878767" y="3585217"/>
              <a:ext cx="3437649" cy="426693"/>
            </a:xfrm>
            <a:prstGeom prst="round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TextBox 77"/>
            <p:cNvSpPr txBox="1"/>
            <p:nvPr/>
          </p:nvSpPr>
          <p:spPr>
            <a:xfrm>
              <a:off x="5168963" y="3685016"/>
              <a:ext cx="3075445" cy="1667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b="1" dirty="0"/>
                <a:t>VPN&amp;SSH</a:t>
              </a:r>
              <a:r>
                <a:rPr lang="en-US" altLang="zh-CN" dirty="0"/>
                <a:t>……</a:t>
              </a:r>
              <a:r>
                <a:rPr lang="zh-CN" altLang="en-US" dirty="0"/>
                <a:t>加密传输，内网穿透，网络互联互通</a:t>
              </a:r>
              <a:endParaRPr lang="en-US" altLang="zh-CN" dirty="0"/>
            </a:p>
          </p:txBody>
        </p:sp>
        <p:pic>
          <p:nvPicPr>
            <p:cNvPr id="95" name="图片 94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025" y="3668359"/>
              <a:ext cx="279956" cy="26867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7" name="圆角矩形 96"/>
          <p:cNvSpPr/>
          <p:nvPr/>
        </p:nvSpPr>
        <p:spPr>
          <a:xfrm>
            <a:off x="4878767" y="4377305"/>
            <a:ext cx="3437649" cy="426693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TextBox 77"/>
          <p:cNvSpPr txBox="1"/>
          <p:nvPr/>
        </p:nvSpPr>
        <p:spPr>
          <a:xfrm>
            <a:off x="5168963" y="4477104"/>
            <a:ext cx="2941847" cy="15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异地上网</a:t>
            </a:r>
            <a:r>
              <a:rPr lang="en-US" altLang="zh-CN" dirty="0"/>
              <a:t>……IPv6</a:t>
            </a:r>
            <a:r>
              <a:rPr lang="zh-CN" altLang="en-US" dirty="0"/>
              <a:t>网络接入，</a:t>
            </a:r>
            <a:r>
              <a:rPr lang="zh-CN" altLang="zh-CN" dirty="0"/>
              <a:t>审计控制传输内容</a:t>
            </a:r>
            <a:endParaRPr lang="en-US" altLang="zh-CN" dirty="0"/>
          </a:p>
        </p:txBody>
      </p:sp>
      <p:pic>
        <p:nvPicPr>
          <p:cNvPr id="100" name="图片 9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34727"/>
            <a:ext cx="328126" cy="297264"/>
          </a:xfrm>
          <a:prstGeom prst="rect">
            <a:avLst/>
          </a:prstGeom>
          <a:ln>
            <a:noFill/>
          </a:ln>
        </p:spPr>
      </p:pic>
      <p:sp>
        <p:nvSpPr>
          <p:cNvPr id="55" name="标题 1"/>
          <p:cNvSpPr txBox="1">
            <a:spLocks/>
          </p:cNvSpPr>
          <p:nvPr/>
        </p:nvSpPr>
        <p:spPr>
          <a:xfrm>
            <a:off x="750023" y="116603"/>
            <a:ext cx="6414265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流量统计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10DA4CE-5F71-4105-B9FE-60534697C5FF}"/>
              </a:ext>
            </a:extLst>
          </p:cNvPr>
          <p:cNvSpPr/>
          <p:nvPr/>
        </p:nvSpPr>
        <p:spPr>
          <a:xfrm>
            <a:off x="107504" y="728573"/>
            <a:ext cx="457339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流量统计的应用</a:t>
            </a:r>
          </a:p>
          <a:p>
            <a:r>
              <a:rPr lang="zh-CN" altLang="en-US" sz="1600" dirty="0"/>
              <a:t>      </a:t>
            </a:r>
            <a:r>
              <a:rPr lang="zh-CN" altLang="en-US" sz="1600" b="1" dirty="0"/>
              <a:t>症状：</a:t>
            </a:r>
            <a:r>
              <a:rPr lang="zh-CN" altLang="en-US" sz="1600" dirty="0"/>
              <a:t>合法的认证用户滥用网络资源导致整个系统失效；传统软件、客户端</a:t>
            </a:r>
            <a:r>
              <a:rPr lang="en-US" altLang="zh-CN" sz="1600" dirty="0"/>
              <a:t>OS</a:t>
            </a:r>
            <a:r>
              <a:rPr lang="zh-CN" altLang="en-US" sz="1600" dirty="0"/>
              <a:t>网络资源需要对外服务实现资源变现。</a:t>
            </a:r>
            <a:endParaRPr lang="en-US" altLang="zh-CN" sz="1600" dirty="0"/>
          </a:p>
          <a:p>
            <a:r>
              <a:rPr lang="en-US" altLang="zh-CN" sz="1600" dirty="0"/>
              <a:t>      </a:t>
            </a:r>
            <a:r>
              <a:rPr lang="zh-CN" altLang="en-US" sz="1600" b="1" dirty="0"/>
              <a:t>对策：</a:t>
            </a:r>
            <a:r>
              <a:rPr lang="en-US" altLang="zh-CN" sz="1600" dirty="0"/>
              <a:t>1</a:t>
            </a:r>
            <a:r>
              <a:rPr lang="zh-CN" altLang="en-US" sz="1600" dirty="0"/>
              <a:t>）开启用户认证、用户门户、流量统计与控制功能，每种服务的每个用户设置不同的有效期和流量配额，系统定时进行流量统计及控制，超过流量配额的用户在控制期间内不能再使用，在下一个控制期间开始时又自动恢复使用；</a:t>
            </a:r>
            <a:r>
              <a:rPr lang="en-US" altLang="zh-CN" sz="1600" dirty="0"/>
              <a:t>2</a:t>
            </a:r>
            <a:r>
              <a:rPr lang="zh-CN" altLang="en-US" sz="1600" dirty="0"/>
              <a:t>）将用户名密码做成卡密，在发卡平台出售； </a:t>
            </a:r>
            <a:r>
              <a:rPr lang="en-US" altLang="zh-CN" sz="1600" dirty="0"/>
              <a:t>3</a:t>
            </a:r>
            <a:r>
              <a:rPr lang="zh-CN" altLang="en-US" sz="1600" dirty="0"/>
              <a:t>）用户在发卡平台购买，网上支付，平台自动发货，用户得到用户名密码和用户门户登陆地址；</a:t>
            </a:r>
            <a:r>
              <a:rPr lang="en-US" altLang="zh-CN" sz="1600" dirty="0"/>
              <a:t>4</a:t>
            </a:r>
            <a:r>
              <a:rPr lang="zh-CN" altLang="en-US" sz="1600" dirty="0"/>
              <a:t>）用户首次登录强制修改密码，之后可以查看、连接服务资源，</a:t>
            </a:r>
            <a:r>
              <a:rPr lang="en-US" altLang="zh-CN" sz="1600" dirty="0"/>
              <a:t>VPN</a:t>
            </a:r>
            <a:r>
              <a:rPr lang="zh-CN" altLang="en-US" sz="1600" dirty="0"/>
              <a:t>用户还可以设置端口映射规则，对外开放</a:t>
            </a:r>
            <a:r>
              <a:rPr lang="en-US" altLang="zh-CN" sz="1600" dirty="0"/>
              <a:t>VPN</a:t>
            </a:r>
            <a:r>
              <a:rPr lang="zh-CN" altLang="en-US" sz="1600" dirty="0"/>
              <a:t>客户端</a:t>
            </a:r>
            <a:r>
              <a:rPr lang="en-US" altLang="zh-CN" sz="1600" dirty="0"/>
              <a:t>OS</a:t>
            </a:r>
            <a:r>
              <a:rPr lang="zh-CN" altLang="en-US" sz="1600" dirty="0"/>
              <a:t>网络资源；</a:t>
            </a:r>
            <a:r>
              <a:rPr lang="en-US" altLang="zh-CN" sz="1600" dirty="0"/>
              <a:t>5</a:t>
            </a:r>
            <a:r>
              <a:rPr lang="zh-CN" altLang="en-US" sz="1600" dirty="0"/>
              <a:t>）开启针对每个来源</a:t>
            </a:r>
            <a:r>
              <a:rPr lang="en-US" altLang="zh-CN" sz="1600" dirty="0"/>
              <a:t>IP</a:t>
            </a:r>
            <a:r>
              <a:rPr lang="zh-CN" altLang="en-US" sz="1600" dirty="0"/>
              <a:t>的总流量控制，防止网络资源被滥用、</a:t>
            </a:r>
            <a:r>
              <a:rPr lang="en-US" altLang="zh-CN" sz="1600" dirty="0" err="1"/>
              <a:t>DdoS</a:t>
            </a:r>
            <a:r>
              <a:rPr lang="zh-CN" altLang="en-US" sz="1600" dirty="0"/>
              <a:t>攻击、拖库等非法操作</a:t>
            </a:r>
          </a:p>
          <a:p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DC15FA7-D06D-4936-9D28-A1F6570B6F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3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1"/>
          <p:cNvSpPr txBox="1">
            <a:spLocks/>
          </p:cNvSpPr>
          <p:nvPr/>
        </p:nvSpPr>
        <p:spPr>
          <a:xfrm>
            <a:off x="750023" y="116603"/>
            <a:ext cx="6414265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安全存储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10DA4CE-5F71-4105-B9FE-60534697C5FF}"/>
              </a:ext>
            </a:extLst>
          </p:cNvPr>
          <p:cNvSpPr/>
          <p:nvPr/>
        </p:nvSpPr>
        <p:spPr>
          <a:xfrm>
            <a:off x="107504" y="728573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/>
              <a:t>WebDAV</a:t>
            </a:r>
            <a:r>
              <a:rPr lang="zh-CN" altLang="en-US" b="1" dirty="0"/>
              <a:t>安全存储的应用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021013E-4602-4A9C-8998-08F21C7A2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312328"/>
              </p:ext>
            </p:extLst>
          </p:nvPr>
        </p:nvGraphicFramePr>
        <p:xfrm>
          <a:off x="323528" y="2067694"/>
          <a:ext cx="8424936" cy="1459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3100633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024509783"/>
                    </a:ext>
                  </a:extLst>
                </a:gridCol>
                <a:gridCol w="2459488">
                  <a:extLst>
                    <a:ext uri="{9D8B030D-6E8A-4147-A177-3AD203B41FA5}">
                      <a16:colId xmlns:a16="http://schemas.microsoft.com/office/drawing/2014/main" val="343869248"/>
                    </a:ext>
                  </a:extLst>
                </a:gridCol>
                <a:gridCol w="2221032">
                  <a:extLst>
                    <a:ext uri="{9D8B030D-6E8A-4147-A177-3AD203B41FA5}">
                      <a16:colId xmlns:a16="http://schemas.microsoft.com/office/drawing/2014/main" val="3262966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WebDAV</a:t>
                      </a:r>
                      <a:r>
                        <a:rPr lang="zh-CN" altLang="en-US" sz="1200" kern="100" dirty="0">
                          <a:effectLst/>
                        </a:rPr>
                        <a:t>服务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/public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/web 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对应</a:t>
                      </a:r>
                      <a:r>
                        <a:rPr lang="en-US" sz="1200" kern="100">
                          <a:effectLst/>
                        </a:rPr>
                        <a:t>QQ</a:t>
                      </a:r>
                      <a:r>
                        <a:rPr lang="zh-CN" sz="1200" kern="100">
                          <a:effectLst/>
                        </a:rPr>
                        <a:t>微信用户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9857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WebAdmin</a:t>
                      </a:r>
                      <a:r>
                        <a:rPr lang="zh-CN" sz="1200" kern="100" dirty="0">
                          <a:effectLst/>
                        </a:rPr>
                        <a:t>管理员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仅管理用户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仅管理用户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超级管理员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7099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wwwroot </a:t>
                      </a:r>
                      <a:r>
                        <a:rPr lang="zh-CN" sz="1200" kern="100">
                          <a:effectLst/>
                        </a:rPr>
                        <a:t>用户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可读可写可删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可读可写可删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超级文件管理员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392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其它</a:t>
                      </a:r>
                      <a:r>
                        <a:rPr lang="en-US" sz="1200" kern="100">
                          <a:effectLst/>
                        </a:rPr>
                        <a:t>WEB</a:t>
                      </a:r>
                      <a:r>
                        <a:rPr lang="zh-CN" sz="1200" kern="100">
                          <a:effectLst/>
                        </a:rPr>
                        <a:t>用户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可读可写可删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仅对自己子目录可读可写可删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文件管理员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25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VPN</a:t>
                      </a:r>
                      <a:r>
                        <a:rPr lang="zh-CN" sz="1200" kern="100">
                          <a:effectLst/>
                        </a:rPr>
                        <a:t>用户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可读可写不可删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不可读写删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群员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7873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其它用户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</a:rPr>
                        <a:t>无认证</a:t>
                      </a:r>
                      <a:r>
                        <a:rPr lang="zh-CN" sz="1200" kern="100" dirty="0">
                          <a:effectLst/>
                        </a:rPr>
                        <a:t>可读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</a:rPr>
                        <a:t>对用户</a:t>
                      </a:r>
                      <a:r>
                        <a:rPr lang="en-US" altLang="zh-CN" sz="1200" kern="100" dirty="0">
                          <a:effectLst/>
                        </a:rPr>
                        <a:t>public</a:t>
                      </a:r>
                      <a:r>
                        <a:rPr lang="zh-CN" altLang="en-US" sz="1200" kern="100" dirty="0">
                          <a:effectLst/>
                        </a:rPr>
                        <a:t>子目录，无认证可读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禁言群员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3895025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11429F10-E991-4723-B6C3-249A95105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9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3"/>
          <p:cNvSpPr txBox="1"/>
          <p:nvPr/>
        </p:nvSpPr>
        <p:spPr>
          <a:xfrm flipH="1">
            <a:off x="611557" y="1635646"/>
            <a:ext cx="8280922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防火墙：功能包括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Iptables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主机防火墙、</a:t>
            </a:r>
            <a:r>
              <a:rPr lang="en-US" altLang="zh-CN" sz="105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SNAT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及</a:t>
            </a:r>
            <a:r>
              <a:rPr lang="en-US" altLang="zh-CN" sz="105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DNAT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端口映射、</a:t>
            </a:r>
            <a:r>
              <a:rPr lang="en-US" altLang="zh-CN" sz="105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Fail2ban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防暴力破解、用户自服务门户、</a:t>
            </a:r>
            <a:r>
              <a:rPr lang="en-US" altLang="zh-CN" sz="105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总体开关以及基于规则的防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DDoS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CC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攻击等功能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防病毒：功能包括本地文件实时防护以及网络防病毒服务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HIDS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入侵检测：功能包括本地文件异常检测、文件变化检测（不基于特征值，探测加密</a:t>
            </a:r>
            <a:r>
              <a:rPr lang="en-US" altLang="zh-CN" sz="105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WEBSHELL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、拖库、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rootkit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等异常文件，可用于网页防篡改、数据防泄露），系统日志监控，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rootkit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检测，软件漏洞检测等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HTTPS WEB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防火墙：是具有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WAF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功能的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反代服务器，可以为任意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服务器提供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WAF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防护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数据库防火墙：连接真实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SQL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数据库（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MySQL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MariaDB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PostgreSQL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等），并过滤非法指令，保障数据库安全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主机安全加固：包括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OS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升级、系统审计、行为审计、基线测试等主机防护功能，通过主动实施、事前防护、事后审计，确保业务连续性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蜜罐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Honeypot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：开启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SSH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KMS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、防暴力破解等真实服务（仿真度更高），并查看相关日志将有恶意企图的不良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加到“防火墙”的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黑名单中，实现蜜罐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Honeypot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功能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弱点扫描：主动扫描本机或网络中其它主机，先于黑客发现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OS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及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等开放服务存在的漏洞，以利及时修补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时间控制：时间控制包括时间定义和时间控制两部分，主要功能模块都有“时间控制”选项，可实现应用的按时启用、停用的功能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状态监控：自带的状态检查，集成有状态监控服务器、客户端，来源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总流量控制，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SNMP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服务，</a:t>
            </a:r>
            <a:r>
              <a:rPr lang="en-US" altLang="zh-CN" sz="105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Netflow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探针，实时会话状态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zh-CN" altLang="en-US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7206353" cy="170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——EDR/XDR/EPP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安全防护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AF18FA5-6F6E-44D9-B812-5A7E1D84F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79C0C33-3B18-434B-E64A-83F3E0E41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17" y="1048369"/>
            <a:ext cx="1103630" cy="2997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EBD84EB-685A-ECBB-42A7-63C985321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33" y="844848"/>
            <a:ext cx="1009650" cy="5956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DC6989B-B53A-52C6-66FD-5854421F1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76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FE9B47AE-4DA6-FD87-3706-6E47EDCB9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70605"/>
              </p:ext>
            </p:extLst>
          </p:nvPr>
        </p:nvGraphicFramePr>
        <p:xfrm>
          <a:off x="2051720" y="764088"/>
          <a:ext cx="850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MP 图像" r:id="rId6" imgW="1905165" imgH="1706667" progId="Paint.Picture">
                  <p:embed/>
                </p:oleObj>
              </mc:Choice>
              <mc:Fallback>
                <p:oleObj name="BMP 图像" r:id="rId6" imgW="1905165" imgH="170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764088"/>
                        <a:ext cx="8509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791F419E-95CC-746A-DF9B-CD390A3E6E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06" y="861177"/>
            <a:ext cx="809625" cy="539750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641D1A1F-A54A-A7C1-3811-D756F16C4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120" y="10185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05953B57-D73A-DFB9-C767-E2D3322C5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00245"/>
              </p:ext>
            </p:extLst>
          </p:nvPr>
        </p:nvGraphicFramePr>
        <p:xfrm>
          <a:off x="5652120" y="1018593"/>
          <a:ext cx="850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MP 图像" r:id="rId9" imgW="853514" imgH="358171" progId="Paint.Picture">
                  <p:embed/>
                </p:oleObj>
              </mc:Choice>
              <mc:Fallback>
                <p:oleObj name="BMP 图像" r:id="rId9" imgW="853514" imgH="35817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018593"/>
                        <a:ext cx="850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8">
            <a:extLst>
              <a:ext uri="{FF2B5EF4-FFF2-40B4-BE49-F238E27FC236}">
                <a16:creationId xmlns:a16="http://schemas.microsoft.com/office/drawing/2014/main" id="{08EE0608-3690-69DA-0C1F-7D02B10FA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9DAA09BE-7AE6-4AFF-3376-1E6FF8D3D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886" y="8858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B5ED8662-436A-BC58-9A39-98FE4D81B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017594"/>
              </p:ext>
            </p:extLst>
          </p:nvPr>
        </p:nvGraphicFramePr>
        <p:xfrm>
          <a:off x="6916886" y="885841"/>
          <a:ext cx="6794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MP 图像" r:id="rId11" imgW="2209524" imgH="1625684" progId="Paint.Picture">
                  <p:embed/>
                </p:oleObj>
              </mc:Choice>
              <mc:Fallback>
                <p:oleObj name="BMP 图像" r:id="rId11" imgW="2209524" imgH="1625684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886" y="885841"/>
                        <a:ext cx="6794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8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684631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时间控制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97B72-0D99-4483-A157-BA308636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7E228C4-5EAE-4513-97EF-1D097B610E02}"/>
              </a:ext>
            </a:extLst>
          </p:cNvPr>
          <p:cNvGrpSpPr/>
          <p:nvPr/>
        </p:nvGrpSpPr>
        <p:grpSpPr>
          <a:xfrm>
            <a:off x="1277634" y="1044178"/>
            <a:ext cx="6581981" cy="2931728"/>
            <a:chOff x="827584" y="1176213"/>
            <a:chExt cx="7598213" cy="338437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76681CB-7F68-4B68-A844-2014F38CC7C7}"/>
                </a:ext>
              </a:extLst>
            </p:cNvPr>
            <p:cNvSpPr/>
            <p:nvPr/>
          </p:nvSpPr>
          <p:spPr>
            <a:xfrm>
              <a:off x="827584" y="1176213"/>
              <a:ext cx="1296144" cy="3384376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" name="五边形 24">
              <a:extLst>
                <a:ext uri="{FF2B5EF4-FFF2-40B4-BE49-F238E27FC236}">
                  <a16:creationId xmlns:a16="http://schemas.microsoft.com/office/drawing/2014/main" id="{C6C945DB-F68B-4316-B8C0-57EFF9F98EFA}"/>
                </a:ext>
              </a:extLst>
            </p:cNvPr>
            <p:cNvSpPr/>
            <p:nvPr/>
          </p:nvSpPr>
          <p:spPr>
            <a:xfrm>
              <a:off x="1505020" y="1383617"/>
              <a:ext cx="2108226" cy="648072"/>
            </a:xfrm>
            <a:prstGeom prst="homePlate">
              <a:avLst/>
            </a:prstGeom>
            <a:solidFill>
              <a:srgbClr val="0E647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五边形 25">
              <a:extLst>
                <a:ext uri="{FF2B5EF4-FFF2-40B4-BE49-F238E27FC236}">
                  <a16:creationId xmlns:a16="http://schemas.microsoft.com/office/drawing/2014/main" id="{CEF207D0-A552-4499-BAE0-D22B39797CB0}"/>
                </a:ext>
              </a:extLst>
            </p:cNvPr>
            <p:cNvSpPr/>
            <p:nvPr/>
          </p:nvSpPr>
          <p:spPr>
            <a:xfrm>
              <a:off x="1505020" y="2140537"/>
              <a:ext cx="2108226" cy="648072"/>
            </a:xfrm>
            <a:prstGeom prst="homePlate">
              <a:avLst/>
            </a:prstGeom>
            <a:solidFill>
              <a:srgbClr val="2DB2A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五边形 26">
              <a:extLst>
                <a:ext uri="{FF2B5EF4-FFF2-40B4-BE49-F238E27FC236}">
                  <a16:creationId xmlns:a16="http://schemas.microsoft.com/office/drawing/2014/main" id="{F42533DE-1497-4125-983C-102670E2AB27}"/>
                </a:ext>
              </a:extLst>
            </p:cNvPr>
            <p:cNvSpPr/>
            <p:nvPr/>
          </p:nvSpPr>
          <p:spPr>
            <a:xfrm>
              <a:off x="1505020" y="2897457"/>
              <a:ext cx="2108226" cy="648072"/>
            </a:xfrm>
            <a:prstGeom prst="homePlate">
              <a:avLst/>
            </a:prstGeom>
            <a:solidFill>
              <a:srgbClr val="F87A0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五边形 27">
              <a:extLst>
                <a:ext uri="{FF2B5EF4-FFF2-40B4-BE49-F238E27FC236}">
                  <a16:creationId xmlns:a16="http://schemas.microsoft.com/office/drawing/2014/main" id="{85D56A68-1A2A-4540-B2C1-88D1840EB297}"/>
                </a:ext>
              </a:extLst>
            </p:cNvPr>
            <p:cNvSpPr/>
            <p:nvPr/>
          </p:nvSpPr>
          <p:spPr>
            <a:xfrm>
              <a:off x="1505020" y="3654377"/>
              <a:ext cx="2108226" cy="648072"/>
            </a:xfrm>
            <a:prstGeom prst="homePlate">
              <a:avLst/>
            </a:prstGeom>
            <a:solidFill>
              <a:srgbClr val="74AF4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CB39B15-520E-49EB-A4F4-5D2598780BB1}"/>
                </a:ext>
              </a:extLst>
            </p:cNvPr>
            <p:cNvGrpSpPr/>
            <p:nvPr/>
          </p:nvGrpSpPr>
          <p:grpSpPr>
            <a:xfrm>
              <a:off x="3363144" y="1383617"/>
              <a:ext cx="5062653" cy="648072"/>
              <a:chOff x="3363144" y="1383617"/>
              <a:chExt cx="5062653" cy="648072"/>
            </a:xfrm>
          </p:grpSpPr>
          <p:sp>
            <p:nvSpPr>
              <p:cNvPr id="27" name="矩形 17">
                <a:extLst>
                  <a:ext uri="{FF2B5EF4-FFF2-40B4-BE49-F238E27FC236}">
                    <a16:creationId xmlns:a16="http://schemas.microsoft.com/office/drawing/2014/main" id="{6D541EDE-7BE5-48C9-BA27-B060488513DA}"/>
                  </a:ext>
                </a:extLst>
              </p:cNvPr>
              <p:cNvSpPr/>
              <p:nvPr/>
            </p:nvSpPr>
            <p:spPr>
              <a:xfrm>
                <a:off x="3363144" y="138361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" name="TextBox 30">
                <a:extLst>
                  <a:ext uri="{FF2B5EF4-FFF2-40B4-BE49-F238E27FC236}">
                    <a16:creationId xmlns:a16="http://schemas.microsoft.com/office/drawing/2014/main" id="{4560B326-6F36-4071-BD2F-442D7E619BFE}"/>
                  </a:ext>
                </a:extLst>
              </p:cNvPr>
              <p:cNvSpPr txBox="1"/>
              <p:nvPr/>
            </p:nvSpPr>
            <p:spPr>
              <a:xfrm>
                <a:off x="3923928" y="1467881"/>
                <a:ext cx="4176463" cy="311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时间控制包括时间定义和时间控制两部分，具体是利用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Cron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定期检查进程配合事先定义的时间段实现应用的按时启用、停用的功能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0C903C99-571E-4663-9C59-2B0E95B4C7A5}"/>
                </a:ext>
              </a:extLst>
            </p:cNvPr>
            <p:cNvSpPr txBox="1"/>
            <p:nvPr/>
          </p:nvSpPr>
          <p:spPr>
            <a:xfrm>
              <a:off x="1865061" y="1553765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功能</a:t>
              </a:r>
            </a:p>
          </p:txBody>
        </p: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9E1F647B-5263-416D-99C1-EF99D064387B}"/>
                </a:ext>
              </a:extLst>
            </p:cNvPr>
            <p:cNvSpPr txBox="1"/>
            <p:nvPr/>
          </p:nvSpPr>
          <p:spPr>
            <a:xfrm>
              <a:off x="1865061" y="2310684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用途</a:t>
              </a: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94870403-A3F0-43F1-A262-3FA8CAB872DB}"/>
                </a:ext>
              </a:extLst>
            </p:cNvPr>
            <p:cNvSpPr txBox="1"/>
            <p:nvPr/>
          </p:nvSpPr>
          <p:spPr>
            <a:xfrm>
              <a:off x="1865061" y="3067604"/>
              <a:ext cx="1435515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适用对象</a:t>
              </a:r>
            </a:p>
          </p:txBody>
        </p:sp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4DD3A259-2E11-4E9A-A5FC-2E484A6BECB0}"/>
                </a:ext>
              </a:extLst>
            </p:cNvPr>
            <p:cNvSpPr txBox="1"/>
            <p:nvPr/>
          </p:nvSpPr>
          <p:spPr>
            <a:xfrm>
              <a:off x="1865061" y="3824524"/>
              <a:ext cx="1296144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全方位控制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079BF48-8789-48EC-B6E9-73C5AD79288A}"/>
                </a:ext>
              </a:extLst>
            </p:cNvPr>
            <p:cNvGrpSpPr/>
            <p:nvPr/>
          </p:nvGrpSpPr>
          <p:grpSpPr>
            <a:xfrm>
              <a:off x="3363144" y="2140537"/>
              <a:ext cx="5062653" cy="648072"/>
              <a:chOff x="3363144" y="2140537"/>
              <a:chExt cx="5062653" cy="648072"/>
            </a:xfrm>
          </p:grpSpPr>
          <p:sp>
            <p:nvSpPr>
              <p:cNvPr id="25" name="矩形 17">
                <a:extLst>
                  <a:ext uri="{FF2B5EF4-FFF2-40B4-BE49-F238E27FC236}">
                    <a16:creationId xmlns:a16="http://schemas.microsoft.com/office/drawing/2014/main" id="{88F71BCC-CDA1-40BB-BE44-04BCC0A24EDD}"/>
                  </a:ext>
                </a:extLst>
              </p:cNvPr>
              <p:cNvSpPr/>
              <p:nvPr/>
            </p:nvSpPr>
            <p:spPr>
              <a:xfrm>
                <a:off x="3363144" y="214053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" name="TextBox 37">
                <a:extLst>
                  <a:ext uri="{FF2B5EF4-FFF2-40B4-BE49-F238E27FC236}">
                    <a16:creationId xmlns:a16="http://schemas.microsoft.com/office/drawing/2014/main" id="{CC51D7EF-8A23-46A4-A436-1E5F40AB9F90}"/>
                  </a:ext>
                </a:extLst>
              </p:cNvPr>
              <p:cNvSpPr txBox="1"/>
              <p:nvPr/>
            </p:nvSpPr>
            <p:spPr>
              <a:xfrm>
                <a:off x="3923928" y="2285286"/>
                <a:ext cx="4176463" cy="311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应用举例：上班时间有人值守监控，设置上班时间段为功能启用时间，可以防止功能被滥用或被攻击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85D4A78-DAC8-4AE9-B6BF-F15AF3455CEC}"/>
                </a:ext>
              </a:extLst>
            </p:cNvPr>
            <p:cNvGrpSpPr/>
            <p:nvPr/>
          </p:nvGrpSpPr>
          <p:grpSpPr>
            <a:xfrm>
              <a:off x="3363144" y="2897457"/>
              <a:ext cx="5062653" cy="648072"/>
              <a:chOff x="3363144" y="2897457"/>
              <a:chExt cx="5062653" cy="648072"/>
            </a:xfrm>
          </p:grpSpPr>
          <p:sp>
            <p:nvSpPr>
              <p:cNvPr id="23" name="矩形 17">
                <a:extLst>
                  <a:ext uri="{FF2B5EF4-FFF2-40B4-BE49-F238E27FC236}">
                    <a16:creationId xmlns:a16="http://schemas.microsoft.com/office/drawing/2014/main" id="{CE855223-021A-4E25-AB9F-D293096525BE}"/>
                  </a:ext>
                </a:extLst>
              </p:cNvPr>
              <p:cNvSpPr/>
              <p:nvPr/>
            </p:nvSpPr>
            <p:spPr>
              <a:xfrm>
                <a:off x="3363144" y="289745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" name="TextBox 40">
                <a:extLst>
                  <a:ext uri="{FF2B5EF4-FFF2-40B4-BE49-F238E27FC236}">
                    <a16:creationId xmlns:a16="http://schemas.microsoft.com/office/drawing/2014/main" id="{53274E1F-A3EB-4B8F-9867-58DA6A5FBE4E}"/>
                  </a:ext>
                </a:extLst>
              </p:cNvPr>
              <p:cNvSpPr txBox="1"/>
              <p:nvPr/>
            </p:nvSpPr>
            <p:spPr>
              <a:xfrm>
                <a:off x="3923927" y="2964144"/>
                <a:ext cx="4501869" cy="311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DNS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服务器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WEB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代理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 WEB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服务器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 IKEV2  OCSERV  L2TP  OpenVPN  WireGuard    SoftEther    SS    SSH    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客户端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   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应用服务（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Stunnel TLSProxy KMS  BT NFS CIFS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）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75269EE-E7D9-4081-B6CF-90F21902E7FC}"/>
                </a:ext>
              </a:extLst>
            </p:cNvPr>
            <p:cNvGrpSpPr/>
            <p:nvPr/>
          </p:nvGrpSpPr>
          <p:grpSpPr>
            <a:xfrm>
              <a:off x="3363144" y="3654377"/>
              <a:ext cx="5062653" cy="648072"/>
              <a:chOff x="3363144" y="3654377"/>
              <a:chExt cx="5062653" cy="648072"/>
            </a:xfrm>
          </p:grpSpPr>
          <p:sp>
            <p:nvSpPr>
              <p:cNvPr id="21" name="矩形 17">
                <a:extLst>
                  <a:ext uri="{FF2B5EF4-FFF2-40B4-BE49-F238E27FC236}">
                    <a16:creationId xmlns:a16="http://schemas.microsoft.com/office/drawing/2014/main" id="{2D4015F1-C7AF-4756-B11B-3988B7E277BB}"/>
                  </a:ext>
                </a:extLst>
              </p:cNvPr>
              <p:cNvSpPr/>
              <p:nvPr/>
            </p:nvSpPr>
            <p:spPr>
              <a:xfrm>
                <a:off x="3363144" y="365437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" name="TextBox 43">
                <a:extLst>
                  <a:ext uri="{FF2B5EF4-FFF2-40B4-BE49-F238E27FC236}">
                    <a16:creationId xmlns:a16="http://schemas.microsoft.com/office/drawing/2014/main" id="{34F386D2-1C14-4978-A7A7-B3B737667BF7}"/>
                  </a:ext>
                </a:extLst>
              </p:cNvPr>
              <p:cNvSpPr txBox="1"/>
              <p:nvPr/>
            </p:nvSpPr>
            <p:spPr>
              <a:xfrm>
                <a:off x="3923928" y="3786425"/>
                <a:ext cx="4176463" cy="311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时间控制与源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控制、目的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控制、流量控制一起为整个系统的安全精准运行打下了坚实的基础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8668D38E-E35A-43EC-B5CD-BA4589CD32B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8755" y="2285287"/>
              <a:ext cx="504056" cy="152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0" kern="1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685800">
                <a:defRPr/>
              </a:pPr>
              <a:r>
                <a:rPr lang="zh-CN" altLang="en-US" sz="1800" b="1" dirty="0">
                  <a:solidFill>
                    <a:sysClr val="window" lastClr="FFFFFF"/>
                  </a:solidFill>
                </a:rPr>
                <a:t>时间控制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1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3"/>
          <p:cNvSpPr txBox="1"/>
          <p:nvPr/>
        </p:nvSpPr>
        <p:spPr>
          <a:xfrm flipH="1">
            <a:off x="611559" y="1635646"/>
            <a:ext cx="777764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服务器即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转发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+DNS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防火墙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/DNS Firewall +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权威智能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服务器，支持非标准端口，支持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DoT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加密服务，防止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劫持，还可以通过</a:t>
            </a:r>
            <a:r>
              <a:rPr lang="en-US" altLang="zh-CN" sz="105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DNAT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实现透明代理功能，具有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客户端</a:t>
            </a:r>
            <a:r>
              <a:rPr lang="en-US" altLang="zh-CN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配置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的优点；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大规模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分类域名库包括有害无用、上传下载 、兼职离职、娱乐休闲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4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大分类、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23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个子类，可以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过滤广告、恶意、成人、政治、代理</a:t>
            </a:r>
            <a:r>
              <a:rPr lang="en-US" altLang="zh-CN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、游戏、视频等非必要网站；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另外有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Google IPv6 hosts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更新功能 （已暂停）</a:t>
            </a:r>
            <a:endParaRPr lang="en-US" altLang="zh-CN" sz="1050" b="1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自定义域名规则具有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补充及纠正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功能，可将域名库中没有的域名解析成设定的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，或将库中某个已有的域名解析成正确的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Windows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Linux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、安卓、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iOS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OS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都无法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使用非标准端口的</a:t>
            </a:r>
            <a:r>
              <a:rPr lang="en-US" altLang="zh-CN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，只能通过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代理中转查询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；</a:t>
            </a:r>
            <a:r>
              <a:rPr lang="en-US" altLang="zh-CN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DNS over TLS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（</a:t>
            </a:r>
            <a:r>
              <a:rPr lang="en-US" altLang="zh-CN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DoT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）加密</a:t>
            </a:r>
            <a:r>
              <a:rPr lang="en-US" altLang="zh-CN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服务；</a:t>
            </a:r>
            <a:r>
              <a:rPr lang="en-US" altLang="zh-CN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GRE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隧道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实现异地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服务；使用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虚拟网关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作为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服务器，即</a:t>
            </a:r>
            <a:r>
              <a:rPr lang="en-US" altLang="zh-CN" sz="105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DOV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避免</a:t>
            </a:r>
            <a:r>
              <a:rPr lang="en-US" altLang="zh-CN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污染泄露</a:t>
            </a:r>
            <a:endParaRPr lang="en-US" altLang="zh-CN" sz="1050" b="1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权威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自主域名解析，提供域名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AAAA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5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CNAME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等记录解析功能，支持泛解析；提供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API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方便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大批量自动操作，即时生效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；提供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状态监控，达到</a:t>
            </a:r>
            <a:r>
              <a:rPr lang="zh-CN" altLang="en-US" sz="1050" b="1" kern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自动化、故障转移、高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可用性、容错负载均衡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的目的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权威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自主域名解析，提供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智能</a:t>
            </a:r>
            <a:r>
              <a:rPr lang="en-US" altLang="zh-CN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解析及大规模</a:t>
            </a:r>
            <a:r>
              <a:rPr lang="en-US" altLang="zh-CN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数据库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，不同来源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解析为不同结果，是</a:t>
            </a:r>
            <a:r>
              <a:rPr lang="en-US" altLang="zh-CN" sz="105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CDN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、多地域网站的最佳拍档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功能，无需购买真实域名，无需实名认证，只需要将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服务器设置为本系统即可查询；可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更新</a:t>
            </a:r>
            <a:r>
              <a:rPr lang="en-US" altLang="zh-CN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AAAA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记录及</a:t>
            </a:r>
            <a:r>
              <a:rPr lang="en-US" altLang="zh-CN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TXT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记录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；多种客户端更新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的方式，兼容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DynDNS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3322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服务器，可代替收费的服务器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免费申请安装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Let‘s Encrypt SSL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证书，自动定期延续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SSL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证书有效期。可实现域名解析的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跳转及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服务的虚拟主机功能；用于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VPN/WebDAV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服务，可以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免下载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自签名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CA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根证书，同时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防御</a:t>
            </a:r>
            <a:r>
              <a:rPr lang="en-US" altLang="zh-CN" sz="1050" b="1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MITM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攻击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；实现</a:t>
            </a:r>
            <a:r>
              <a:rPr lang="en-US" altLang="zh-CN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 over TLS(DOT) 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加密</a:t>
            </a:r>
            <a:r>
              <a:rPr lang="en-US" altLang="zh-CN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的功能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“过滤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AAAA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查询”功能，拒绝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AAAA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PTR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类型的查询，</a:t>
            </a:r>
            <a:r>
              <a:rPr lang="en-US" altLang="zh-CN" sz="105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IPv4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only 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；拒绝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ANY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类型的查询，防止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放大攻击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留存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AAAA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PTR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ANY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等查询记录，类似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Passive 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，可以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查询、统计、压缩打包下载</a:t>
            </a:r>
            <a:r>
              <a:rPr lang="en-US" altLang="zh-CN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日志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，可用于网络审计、蜜罐、发现网络蠕虫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botnet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、态势感知、大数据挖掘等领域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684631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——DNS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AF18FA5-6F6E-44D9-B812-5A7E1D84F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1F0C90F-455C-49E1-8B1B-C9C8B56FC8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03444"/>
            <a:ext cx="1224915" cy="8159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C5EED8D-B8A4-426C-AD6A-186DFC947BC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2" y="761466"/>
            <a:ext cx="819150" cy="8191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E5E5DFB-AB34-42DD-9566-89A6FEDB456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72" y="821157"/>
            <a:ext cx="1267460" cy="6997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E50A246-54C9-4A98-91DD-BC1D76518D5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36" y="837078"/>
            <a:ext cx="752475" cy="7524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AF3ED7A-49F6-4471-A339-18E1F5939C0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60" y="874639"/>
            <a:ext cx="621030" cy="6210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738B3AA-88CC-41B5-848C-35361FA7F2D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26" y="889007"/>
            <a:ext cx="621030" cy="62103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0CA31DD-7033-46A7-9127-E0477719ED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47" y="1028551"/>
            <a:ext cx="14478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1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3"/>
          <p:cNvSpPr txBox="1"/>
          <p:nvPr/>
        </p:nvSpPr>
        <p:spPr>
          <a:xfrm flipH="1">
            <a:off x="611560" y="1635646"/>
            <a:ext cx="7560839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代理服务器即安全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网关（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SWG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），既可以过滤局域网的流量，还可以部署在远端，实现更换源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的功能，用于网商刷单、游戏挂机等项目；还可进行流量统计控制、计费运营；还可以通过</a:t>
            </a:r>
            <a:r>
              <a:rPr lang="en-US" altLang="zh-CN" sz="10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DNAT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实现透明代理功能，浏览器无需设置代理服务器</a:t>
            </a:r>
            <a:endParaRPr lang="en-US" altLang="zh-CN" sz="10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代理过滤能事前过滤客户端请求信息，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100%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确保没有非法数据包通过，还能过滤服务器反馈的信息，包括被压缩、分包的内容，这些都是旁路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审计过滤做不到的</a:t>
            </a:r>
            <a:endParaRPr lang="en-US" altLang="zh-CN" sz="10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代理包括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代理和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HTTPS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代理两种，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HTTPS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代理的证书既可以是本机外网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自签名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CA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证书（双因子认证）也可以是由本机申请的真实域名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SSL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证书，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HTTPS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代理可实现全程加密传输，作用和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SS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TJ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SSH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服务类似</a:t>
            </a:r>
            <a:endParaRPr lang="en-US" altLang="zh-CN" sz="10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代理服务器还有完善的细分策略，包括对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、域名、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、端口、文件类型、文件大小、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Agent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等做控制并日志留存</a:t>
            </a:r>
            <a:endParaRPr lang="en-US" altLang="zh-CN" sz="10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可以启用用户认证及防暴力破解功能，防止资源被滥用，即使客户端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一样，也能通过用户名加以区分，并有日志记录</a:t>
            </a:r>
            <a:endParaRPr lang="en-US" altLang="zh-CN" sz="10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为防止部分用户修改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hosts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文件躲避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代理服务器的检查，必要时可以启用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代理功能，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代理服务器将优先查询本机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代理服务器的自定义域名和域名库，让域名解析强制在远程进行，有“域名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解析优先”功能</a:t>
            </a:r>
            <a:endParaRPr lang="en-US" altLang="zh-CN" sz="10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本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代理服务器提供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CONNECT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方法，可用于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https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网站浏览以及软件客户端的代理服务；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代理使用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SSL CA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证书可以解密全参数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HTTPS URL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，为了排除外部对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代理的干扰，可以配合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一起使用</a:t>
            </a:r>
            <a:endParaRPr lang="en-US" altLang="zh-CN" sz="10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可以运行在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服务器的虚拟网关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上，为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虚拟网络提供内部服务，不干扰客户端路由；可以通过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SSH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代理、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GRE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隧道实现异地服务</a:t>
            </a:r>
            <a:endParaRPr lang="en-US" altLang="zh-CN" sz="10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提供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PAC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在线服务，方便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IE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Firefox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浏览器及移动终端使用，可以负载均衡、流量叠加同时使用多个</a:t>
            </a:r>
            <a:r>
              <a:rPr lang="en-US" altLang="zh-CN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代理服务器</a:t>
            </a:r>
            <a:endParaRPr lang="en-US" altLang="zh-CN" sz="10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684631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——WEB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代理服务器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AF18FA5-6F6E-44D9-B812-5A7E1D84F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AF3ED7A-49F6-4471-A339-18E1F5939C0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61349"/>
            <a:ext cx="621030" cy="6210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738B3AA-88CC-41B5-848C-35361FA7F2D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69" y="883422"/>
            <a:ext cx="621030" cy="62103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3CB36B5-3C77-46C1-8753-0AB5CCFD89B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66" y="979410"/>
            <a:ext cx="895350" cy="6229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9CD600-6CF0-481F-91D1-5221AF76172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83790"/>
            <a:ext cx="1181735" cy="86106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67561FC-CD4B-4199-8555-59AE1B29C38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79" y="883422"/>
            <a:ext cx="949325" cy="7327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B3C8F9C-D0FC-4AB4-88D1-D18734445DC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01" y="1059269"/>
            <a:ext cx="14478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8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3"/>
          <p:cNvSpPr txBox="1"/>
          <p:nvPr/>
        </p:nvSpPr>
        <p:spPr>
          <a:xfrm flipH="1">
            <a:off x="611560" y="1779662"/>
            <a:ext cx="7560839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服务器提供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和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https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b="1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IPV4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和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、标准端口和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非标准端口、带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WAF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防护的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服务，还有多种内置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应用：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在线代理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WebDAV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存储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SSH/SFTP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服务器用户上传的文件、源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显示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API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、主机信息探针、网络测速、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DDNS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在线更新、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SFTP WEB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客户端、管理员指定的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服务器登陆用户的虚拟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PAC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文件、主页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管理员指定的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有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HTML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跳转、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302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重定向、反向代理、带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Cookie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跨网在线代理、在线代理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等多种形式，可设置成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短链接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短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，可启用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用户认证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，可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隐藏原始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、用户名密码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等信息，有固定映射或开口映射。配合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GRE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隧道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/VPN/SSH/IPv6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客户端可以实现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将内网、移动端等已有的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服务发布到互联网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上；可以将在微博、微信、搜狐、头条、淘宝等第三方（半封闭）平台发表的文章统一用自己域名的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发布，方便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搜索引擎优化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SEO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；配合用户认证，可实现多个资源的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SSO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单点登陆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功能；配合自动申请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SSL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证书的域名，可以为任意网站提供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https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（代理）服务</a:t>
            </a:r>
            <a:endParaRPr lang="en-US" altLang="zh-CN" sz="1100" b="1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WebDAV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服务将主机变成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云存储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NAS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同步网盘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，是运行在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https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协议下的“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网络邻居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”，它不受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ISP/GFW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对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139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445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端口的封锁，不受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SMB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蠕虫病毒的袭扰，加密传输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不需要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，有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用户认证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和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日志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，没有广告，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没有内容审计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，不会被和谐，容量、带宽自定义不受限；还可进行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流量统计控制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、计费运营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全面的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服务器安全防护，提供内置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WAF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、外置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HTTPS WAF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、防病毒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-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文件系统实时防护、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HIDS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入侵检测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+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WEBSHELL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扫描以及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OS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自动升级、系统审计、基线测试等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EDR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）功能，是即插即用的安全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720635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——WEB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应用服务器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AF18FA5-6F6E-44D9-B812-5A7E1D84F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0CA31DD-7033-46A7-9127-E0477719ED3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028551"/>
            <a:ext cx="1447800" cy="36576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A72DFC4-58F4-4C62-A8A6-D018EB558BD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97140"/>
            <a:ext cx="767715" cy="71384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1ABE008-A7EA-495A-85B0-D044A3A3F04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58337"/>
            <a:ext cx="1095375" cy="6286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CB7E048-1839-4BD1-A175-FA596F861F5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70252"/>
            <a:ext cx="767715" cy="76771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8908AE9-F82B-4D22-A577-A4147EC9134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28551"/>
            <a:ext cx="991870" cy="5549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88D666-18E2-426D-9C9D-D7A16CAC178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558" y="927225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3"/>
          <p:cNvSpPr txBox="1"/>
          <p:nvPr/>
        </p:nvSpPr>
        <p:spPr>
          <a:xfrm flipH="1">
            <a:off x="5028107" y="952042"/>
            <a:ext cx="292826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分享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链接的同时，插播自己的内容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倒计时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5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秒跳转，点击页面停止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页面显示自定义提示内容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是“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http://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”时，不显示不跳转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 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，只显示提示内容，相当于随手贴、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Twitter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可编辑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HTML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模板，加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CSS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，加图片、加视频、加广告，加知识付费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自选短域名，生成自己域名的短链接，方便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SEO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免费安装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HTTPS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真实域名证书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自定义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后半部分路径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可加自定义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BASIC AUTH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用户认证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可加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有效期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自动生成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的二维码图片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7710409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——WEB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应用服务器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—HTML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跳转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6B4EFE0-1F15-490F-A8A4-D8C26487B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99542"/>
            <a:ext cx="3564352" cy="212224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EF94B66-1D75-4241-B303-F3D783ABF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23" y="3003798"/>
            <a:ext cx="3990975" cy="1714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F18FA5-6F6E-44D9-B812-5A7E1D84F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标题 1"/>
          <p:cNvSpPr txBox="1">
            <a:spLocks/>
          </p:cNvSpPr>
          <p:nvPr/>
        </p:nvSpPr>
        <p:spPr>
          <a:xfrm>
            <a:off x="750023" y="116603"/>
            <a:ext cx="5550169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1373B97-3E00-4F54-8127-F88199189984}"/>
              </a:ext>
            </a:extLst>
          </p:cNvPr>
          <p:cNvSpPr/>
          <p:nvPr/>
        </p:nvSpPr>
        <p:spPr>
          <a:xfrm>
            <a:off x="323528" y="771550"/>
            <a:ext cx="836825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b="1" dirty="0"/>
              <a:t>中神通大地</a:t>
            </a:r>
            <a:r>
              <a:rPr lang="en-US" altLang="zh-CN" sz="1400" b="1" dirty="0" err="1"/>
              <a:t>EDR&amp;DNS&amp;URL&amp;VPN</a:t>
            </a:r>
            <a:r>
              <a:rPr lang="zh-CN" altLang="en-US" sz="1400" b="1" dirty="0"/>
              <a:t>云控管系统</a:t>
            </a:r>
            <a:r>
              <a:rPr lang="zh-CN" altLang="en-US" sz="1400" dirty="0"/>
              <a:t>是一套专业的终端网络安全防护及互联互通网络应用增值软件，为</a:t>
            </a:r>
            <a:r>
              <a:rPr lang="en-US" altLang="zh-CN" sz="1400" dirty="0"/>
              <a:t>OS</a:t>
            </a:r>
            <a:r>
              <a:rPr lang="zh-CN" altLang="en-US" sz="1400" dirty="0"/>
              <a:t>应用软件</a:t>
            </a:r>
            <a:r>
              <a:rPr lang="en-US" altLang="zh-CN" sz="1400" dirty="0"/>
              <a:t>/SaaS/PaaS</a:t>
            </a:r>
            <a:r>
              <a:rPr lang="zh-CN" altLang="en-US" sz="1400" dirty="0"/>
              <a:t>提供全面防护、互联互通的数字化安全网络底座，简称</a:t>
            </a:r>
            <a:r>
              <a:rPr lang="zh-CN" altLang="en-US" sz="1400" b="1" dirty="0"/>
              <a:t>大地云控</a:t>
            </a:r>
            <a:endParaRPr lang="en-US" altLang="zh-CN" sz="1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/>
              <a:t>硬件、虚拟化平台 </a:t>
            </a:r>
            <a:r>
              <a:rPr lang="en-US" altLang="zh-CN" sz="1400" dirty="0"/>
              <a:t>+ </a:t>
            </a:r>
            <a:r>
              <a:rPr lang="zh-CN" altLang="en-US" sz="1400" dirty="0"/>
              <a:t>大地云控 </a:t>
            </a:r>
            <a:r>
              <a:rPr lang="en-US" altLang="zh-CN" sz="1400" dirty="0"/>
              <a:t>= </a:t>
            </a:r>
            <a:r>
              <a:rPr lang="en-US" altLang="zh-CN" sz="1400" dirty="0" err="1"/>
              <a:t>IPv4</a:t>
            </a:r>
            <a:r>
              <a:rPr lang="en-US" altLang="zh-CN" sz="1400" dirty="0"/>
              <a:t>/IPv6</a:t>
            </a:r>
            <a:r>
              <a:rPr lang="zh-CN" altLang="en-US" sz="1400" dirty="0"/>
              <a:t>双栈分布式云路由器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/>
              <a:t>公有云、各种云 </a:t>
            </a:r>
            <a:r>
              <a:rPr lang="en-US" altLang="zh-CN" sz="1400" dirty="0"/>
              <a:t>+ </a:t>
            </a:r>
            <a:r>
              <a:rPr lang="zh-CN" altLang="en-US" sz="1400" dirty="0"/>
              <a:t>大地云控 </a:t>
            </a:r>
            <a:r>
              <a:rPr lang="en-US" altLang="zh-CN" sz="1400" dirty="0"/>
              <a:t>=</a:t>
            </a:r>
            <a:r>
              <a:rPr lang="zh-CN" altLang="en-US" sz="1400" dirty="0"/>
              <a:t>云原生安全接入网关（</a:t>
            </a:r>
            <a:r>
              <a:rPr lang="en-US" altLang="zh-CN" sz="1400" dirty="0"/>
              <a:t>DNS/WEB/</a:t>
            </a:r>
            <a:r>
              <a:rPr lang="en-US" altLang="zh-CN" sz="1400" dirty="0" err="1"/>
              <a:t>VPC</a:t>
            </a:r>
            <a:r>
              <a:rPr lang="en-US" altLang="zh-CN" sz="1400" dirty="0"/>
              <a:t>/NAT/VPN/</a:t>
            </a:r>
            <a:r>
              <a:rPr lang="en-US" altLang="zh-CN" sz="1400"/>
              <a:t>WAF/EDR/</a:t>
            </a:r>
            <a:r>
              <a:rPr lang="zh-CN" altLang="en-US" sz="1400"/>
              <a:t>负载</a:t>
            </a:r>
            <a:r>
              <a:rPr lang="zh-CN" altLang="en-US" sz="1400" dirty="0"/>
              <a:t>均衡</a:t>
            </a:r>
            <a:r>
              <a:rPr lang="en-US" altLang="zh-CN" sz="1400" dirty="0"/>
              <a:t>/</a:t>
            </a:r>
            <a:r>
              <a:rPr lang="en-US" altLang="zh-CN" sz="1400" dirty="0" err="1"/>
              <a:t>CASG</a:t>
            </a:r>
            <a:r>
              <a:rPr lang="en-US" altLang="zh-CN" sz="1400" dirty="0"/>
              <a:t>/SASE/SD-WAN</a:t>
            </a:r>
            <a:r>
              <a:rPr lang="zh-CN" altLang="en-US" sz="1400" dirty="0"/>
              <a:t>）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/>
              <a:t>大地云控系统 </a:t>
            </a:r>
            <a:r>
              <a:rPr lang="en-US" altLang="zh-CN" sz="1400" dirty="0"/>
              <a:t>+ </a:t>
            </a:r>
            <a:r>
              <a:rPr lang="zh-CN" altLang="en-US" sz="1400" dirty="0"/>
              <a:t>应用</a:t>
            </a:r>
            <a:r>
              <a:rPr lang="en-US" altLang="zh-CN" sz="1400" dirty="0"/>
              <a:t>/</a:t>
            </a:r>
            <a:r>
              <a:rPr lang="zh-CN" altLang="en-US" sz="1400" dirty="0"/>
              <a:t>网络系统 </a:t>
            </a:r>
            <a:r>
              <a:rPr lang="en-US" altLang="zh-CN" sz="1400" dirty="0"/>
              <a:t>=</a:t>
            </a:r>
            <a:r>
              <a:rPr lang="zh-CN" altLang="en-US" sz="1400" dirty="0"/>
              <a:t>有安全保障的、可计费运营的</a:t>
            </a:r>
            <a:r>
              <a:rPr lang="en-US" altLang="zh-CN" sz="1400" dirty="0" err="1"/>
              <a:t>AAAAA</a:t>
            </a:r>
            <a:r>
              <a:rPr lang="en-US" altLang="zh-CN" sz="1400" dirty="0"/>
              <a:t> </a:t>
            </a:r>
            <a:r>
              <a:rPr lang="zh-CN" altLang="en-US" sz="1400" dirty="0"/>
              <a:t>内外网安全接入系统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/>
              <a:t>大地云控系统 </a:t>
            </a:r>
            <a:r>
              <a:rPr lang="en-US" altLang="zh-CN" sz="1400" dirty="0"/>
              <a:t>+ </a:t>
            </a:r>
            <a:r>
              <a:rPr lang="zh-CN" altLang="en-US" sz="1400" dirty="0"/>
              <a:t>软件</a:t>
            </a:r>
            <a:r>
              <a:rPr lang="en-US" altLang="zh-CN" sz="1400" dirty="0"/>
              <a:t>/</a:t>
            </a:r>
            <a:r>
              <a:rPr lang="zh-CN" altLang="en-US" sz="1400" dirty="0"/>
              <a:t>个人资源 </a:t>
            </a:r>
            <a:r>
              <a:rPr lang="en-US" altLang="zh-CN" sz="1400" dirty="0"/>
              <a:t>= </a:t>
            </a:r>
            <a:r>
              <a:rPr lang="zh-CN" altLang="en-US" sz="1400" dirty="0"/>
              <a:t>有安全保障的</a:t>
            </a:r>
            <a:r>
              <a:rPr lang="en-US" altLang="zh-CN" sz="1400" dirty="0"/>
              <a:t>SaaS</a:t>
            </a:r>
            <a:r>
              <a:rPr lang="zh-CN" altLang="en-US" sz="1400" dirty="0"/>
              <a:t>（</a:t>
            </a:r>
            <a:r>
              <a:rPr lang="en-US" altLang="zh-CN" sz="1400" dirty="0"/>
              <a:t>Software as a Service</a:t>
            </a:r>
            <a:r>
              <a:rPr lang="zh-CN" altLang="en-US" sz="1400" dirty="0"/>
              <a:t>）资源变现系统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/>
              <a:t>已经通过了阿里云、华为云、腾讯云、百度云、亚马逊</a:t>
            </a:r>
            <a:r>
              <a:rPr lang="en-US" altLang="zh-CN" sz="1400" dirty="0"/>
              <a:t>AWS</a:t>
            </a:r>
            <a:r>
              <a:rPr lang="zh-CN" altLang="en-US" sz="1400" dirty="0"/>
              <a:t>等多家公有云巨头的审核，入驻云市场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/>
              <a:t>已经通过了统信</a:t>
            </a:r>
            <a:r>
              <a:rPr lang="en-US" altLang="zh-CN" sz="1400" dirty="0" err="1"/>
              <a:t>UOS</a:t>
            </a:r>
            <a:r>
              <a:rPr lang="zh-CN" altLang="en-US" sz="1400" dirty="0"/>
              <a:t>、深度</a:t>
            </a:r>
            <a:r>
              <a:rPr lang="en-US" altLang="zh-CN" sz="1400" dirty="0" err="1"/>
              <a:t>Deepin</a:t>
            </a:r>
            <a:r>
              <a:rPr lang="zh-CN" altLang="en-US" sz="1400" dirty="0"/>
              <a:t>、银河麒麟等多家国产</a:t>
            </a:r>
            <a:r>
              <a:rPr lang="en-US" altLang="zh-CN" sz="1400" dirty="0"/>
              <a:t>OS</a:t>
            </a:r>
            <a:r>
              <a:rPr lang="zh-CN" altLang="en-US" sz="1400" dirty="0"/>
              <a:t>巨头的严格审核，入驻应用商店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/>
              <a:t>用于</a:t>
            </a:r>
            <a:r>
              <a:rPr lang="en-US" altLang="zh-CN" sz="1400" dirty="0"/>
              <a:t>Linux</a:t>
            </a:r>
            <a:r>
              <a:rPr lang="zh-CN" altLang="en-US" sz="1400" dirty="0"/>
              <a:t>主机及应用的安全防护、权威智能</a:t>
            </a:r>
            <a:r>
              <a:rPr lang="en-US" altLang="zh-CN" sz="1400" dirty="0"/>
              <a:t>DNS</a:t>
            </a:r>
            <a:r>
              <a:rPr lang="zh-CN" altLang="en-US" sz="1400" dirty="0"/>
              <a:t>解析、安全</a:t>
            </a:r>
            <a:r>
              <a:rPr lang="en-US" altLang="zh-CN" sz="1400" dirty="0"/>
              <a:t>WEB</a:t>
            </a:r>
            <a:r>
              <a:rPr lang="zh-CN" altLang="en-US" sz="1400" dirty="0"/>
              <a:t>服务器、</a:t>
            </a:r>
            <a:r>
              <a:rPr lang="en-US" altLang="zh-CN" sz="1400" dirty="0"/>
              <a:t>VPN</a:t>
            </a:r>
            <a:r>
              <a:rPr lang="zh-CN" altLang="en-US" sz="1400" dirty="0"/>
              <a:t>远程接入、</a:t>
            </a:r>
            <a:r>
              <a:rPr lang="en-US" altLang="zh-CN" sz="1400" dirty="0"/>
              <a:t>Mesh VPN</a:t>
            </a:r>
            <a:r>
              <a:rPr lang="zh-CN" altLang="en-US" sz="1400" dirty="0"/>
              <a:t>组网、资源发布共享、</a:t>
            </a:r>
            <a:r>
              <a:rPr lang="en-US" altLang="zh-CN" sz="1400" dirty="0" err="1"/>
              <a:t>SSO</a:t>
            </a:r>
            <a:r>
              <a:rPr lang="zh-CN" altLang="en-US" sz="1400" dirty="0"/>
              <a:t>用户认证、上网审计控管、网络存储、加密传输、保护隐私、绿色上网等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12896F-70EF-401B-A96F-6E809DAE9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32175"/>
            <a:ext cx="1944216" cy="13256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FA280B-CFFC-4853-91D0-F36A5DDCB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87107"/>
            <a:ext cx="1631884" cy="10879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475BEA7-2BA5-4E4E-BB3F-ACAB861C1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40" y="3633458"/>
            <a:ext cx="623455" cy="6068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605C954-3C51-4AB0-914C-3E9E4616DD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647" y="3607146"/>
            <a:ext cx="665018" cy="6234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E143D3E-5CF5-4F09-A32E-23B2D05D16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53" y="3405649"/>
            <a:ext cx="2288840" cy="8762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A0C9DE1-143E-4847-AC6C-44948BC8ED6F}"/>
              </a:ext>
            </a:extLst>
          </p:cNvPr>
          <p:cNvSpPr txBox="1"/>
          <p:nvPr/>
        </p:nvSpPr>
        <p:spPr>
          <a:xfrm>
            <a:off x="705597" y="4557777"/>
            <a:ext cx="20937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IaaS</a:t>
            </a:r>
            <a:r>
              <a:rPr lang="zh-CN" altLang="en-US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（基础设施服务）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A3F6011-1F2C-40A8-A666-4AF107B31314}"/>
              </a:ext>
            </a:extLst>
          </p:cNvPr>
          <p:cNvSpPr txBox="1"/>
          <p:nvPr/>
        </p:nvSpPr>
        <p:spPr>
          <a:xfrm>
            <a:off x="6344620" y="4527580"/>
            <a:ext cx="25077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SaaS</a:t>
            </a:r>
            <a:r>
              <a:rPr lang="zh-CN" altLang="en-US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（安全</a:t>
            </a:r>
            <a:r>
              <a:rPr lang="en-US" altLang="zh-CN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软件服务）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E373E18-F1B5-419F-BB0E-77AE1FDA4C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A0C9DE1-143E-4847-AC6C-44948BC8ED6F}"/>
              </a:ext>
            </a:extLst>
          </p:cNvPr>
          <p:cNvSpPr txBox="1"/>
          <p:nvPr/>
        </p:nvSpPr>
        <p:spPr>
          <a:xfrm>
            <a:off x="683891" y="4890200"/>
            <a:ext cx="23039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传统软件及</a:t>
            </a:r>
            <a:r>
              <a:rPr lang="en-US" altLang="zh-CN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OS</a:t>
            </a:r>
            <a:r>
              <a:rPr lang="zh-CN" altLang="en-US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网络资源</a:t>
            </a:r>
          </a:p>
        </p:txBody>
      </p:sp>
    </p:spTree>
    <p:extLst>
      <p:ext uri="{BB962C8B-B14F-4D97-AF65-F5344CB8AC3E}">
        <p14:creationId xmlns:p14="http://schemas.microsoft.com/office/powerpoint/2010/main" val="205618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3"/>
          <p:cNvSpPr txBox="1"/>
          <p:nvPr/>
        </p:nvSpPr>
        <p:spPr>
          <a:xfrm flipH="1">
            <a:off x="5004048" y="444531"/>
            <a:ext cx="4008390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分享、代下需要跨网、用户认证等才能查看的内容，突破防反代、防引用的限制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OS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事先连接代理、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网络，用于连接远程服务器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使用者事先登录页面，导出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Cookie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，用于用户认证数据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隐藏原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地址、后缀名，不泄露自己的用户名密码；只显示指定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的内容，不会滥用用户认证数据，不提交数据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普通用户直接查看内容、下载附件，无需用户名密码、用户等级、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等先决条件，方便第三方监控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BBS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PT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、网盘、微博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Twitter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、博客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Facebook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、网购平台、管理后台里的内容（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CASB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），实时展示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炫耀自己的已购商品、收藏列表、歌单、朋友、群组、等级、荣誉等等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自选短域名，生成自己域名的短链接，方便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SEO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免费安装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HTTPS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真实域名证书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自定义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后半部分路径，使用后缀名强制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MIME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输出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可加自定义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BASIC AUTH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用户认证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可加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有效期，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Cookie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自身有效期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自动生成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的二维码图片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可以配合“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HTML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跳转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”使用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8262415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——WEB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应用服务器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带认证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Cookie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跨网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B2FC20-26C2-4B97-88C3-D61D5FC68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27" y="555526"/>
            <a:ext cx="3126552" cy="22837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F4EDBF-706C-466F-BA00-B6F895AF9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885750"/>
            <a:ext cx="4283410" cy="21375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097B72-0D99-4483-A157-BA3086366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2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3"/>
          <p:cNvSpPr txBox="1"/>
          <p:nvPr/>
        </p:nvSpPr>
        <p:spPr>
          <a:xfrm flipH="1">
            <a:off x="462759" y="1663725"/>
            <a:ext cx="8352928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多种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服务，包括传统的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S2S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及内核级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WG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，提供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策略推送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客户端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配置功能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部署位置灵活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，为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全平台客户端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对于证书认证的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IKEV2/OCSERV/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SSTP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VPN/TJ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，提供自签名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CA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证书下载，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提供真实域名的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CA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证书安装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——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用户不用下载安装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CA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证书，直接使用域名作为服务器地址，方便又安全（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anti-MITM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）；也可以专门使用自签名或第三方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CA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证书作为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双因子增强认证</a:t>
            </a:r>
            <a:endParaRPr lang="en-US" altLang="zh-CN" sz="1100" b="1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提供参数设置、用户登录状态查看、日志留存查询下载、源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防火墙设置等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管理员图形化界面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；还可进行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流量统计控制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、计费运营</a:t>
            </a:r>
            <a:endParaRPr lang="en-US" altLang="zh-CN" sz="1100" b="1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提供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用户管理图形化界面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，增删改批量操作，可设置用户有效期，绑定虚拟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；新登录，可强制用户修改密码；可连接营销面板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提供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用户自服务界面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，可修改用户密码，激活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TOTP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认证，下载配置文件、二维码，设置端口映射；查看流量、存储、有效期信息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可为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虚拟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启用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SNAT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功能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，方便访问其它网络出口资源（财务、进销存、邮箱、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OA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ERP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、互联网）；下发本系统虚拟网关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作为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（防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泄露）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，内置防火墙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（防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泄露）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；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验证硬件特征码；</a:t>
            </a:r>
            <a:r>
              <a:rPr lang="en-US" altLang="zh-CN" sz="1100" b="1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TOTP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动态密码认证；可组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P2P &amp; Mesh VPN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拨号成功用户的虚拟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可以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相互访问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，或访问本系统虚拟网关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的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DNS/WEB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应用等服务；可停用网关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SNAT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功能，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不改变客户端的路由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，不干扰正常上互联网；例外的路由（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Split Tunneling 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）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+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代理服务器相当于基于域名的例外路由</a:t>
            </a:r>
            <a:endParaRPr lang="en-US" altLang="zh-CN" sz="1100" b="1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可停用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SNAT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功能，再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强制用户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拨号后使用本系统虚拟网关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的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，由后者做（广告、成人等）精细控制和日志留存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客户端拨号后，端口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/URL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映射到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虚拟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，带用户认证，方便外网反向访问客户端资源，不用上传照片视频等文件到服务器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客户端拨号后，可以将其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真实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等信息作为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DDNS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域名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AAAA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TXT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记录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，方便互联网访问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客户端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750023" y="125130"/>
            <a:ext cx="7422377" cy="268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——VPN/SS/TJ/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V2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/SSH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97B72-0D99-4483-A157-BA308636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pic>
        <p:nvPicPr>
          <p:cNvPr id="9" name="图片 8" descr="H:\------UTMWALL-ROM------\大地DNS&amp;URL云控管系统\图片\cisco openconnect.jpg">
            <a:extLst>
              <a:ext uri="{FF2B5EF4-FFF2-40B4-BE49-F238E27FC236}">
                <a16:creationId xmlns:a16="http://schemas.microsoft.com/office/drawing/2014/main" id="{032E766B-FCEA-4E1E-B7BB-B40616E6A2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18" y="1036970"/>
            <a:ext cx="1138555" cy="55372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389614B-3B4D-44F4-8FB7-ED11B704408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36970"/>
            <a:ext cx="956945" cy="5016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7E8BD25-7B9E-4B44-AB71-9772964AEA6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18" y="1092271"/>
            <a:ext cx="1172845" cy="3048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477CC2D-1EBF-4124-BB01-9B214CEA092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22" y="1045860"/>
            <a:ext cx="1104265" cy="4838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85890A-2CEC-4E39-A94B-C3D7F4376C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168" y="1110363"/>
            <a:ext cx="1394245" cy="26861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56710B6-C718-4A65-9873-4C05DA7CEB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912" y="1000194"/>
            <a:ext cx="937072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0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7422377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与传统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硬件网关的比较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97B72-0D99-4483-A157-BA308636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5BBEAD21-3C27-4AF6-91C1-67B7E5A9D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999650"/>
              </p:ext>
            </p:extLst>
          </p:nvPr>
        </p:nvGraphicFramePr>
        <p:xfrm>
          <a:off x="179512" y="589636"/>
          <a:ext cx="8640961" cy="4817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31006337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4024509783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343869248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3262966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9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kern="100" dirty="0">
                          <a:effectLst/>
                        </a:rPr>
                        <a:t>传统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硬件网关</a:t>
                      </a:r>
                      <a:endParaRPr lang="zh-CN" sz="9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kern="100" dirty="0">
                          <a:effectLst/>
                        </a:rPr>
                        <a:t>中神通大地云控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服务器</a:t>
                      </a:r>
                      <a:endParaRPr lang="zh-CN" sz="9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kern="100" dirty="0">
                          <a:effectLst/>
                        </a:rPr>
                        <a:t>说明</a:t>
                      </a:r>
                      <a:endParaRPr lang="zh-CN" sz="9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9857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br>
                        <a:rPr lang="en-US" altLang="zh-CN" sz="900" kern="100" dirty="0">
                          <a:effectLst/>
                        </a:rPr>
                      </a:br>
                      <a:r>
                        <a:rPr lang="zh-CN" altLang="en-US" sz="900" kern="100" dirty="0">
                          <a:effectLst/>
                        </a:rPr>
                        <a:t>协议</a:t>
                      </a:r>
                      <a:endParaRPr lang="zh-CN" sz="9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kern="100" dirty="0">
                          <a:effectLst/>
                        </a:rPr>
                        <a:t>协议单一，主要是</a:t>
                      </a:r>
                      <a:r>
                        <a:rPr lang="en-US" altLang="zh-CN" sz="900" kern="100" dirty="0">
                          <a:effectLst/>
                        </a:rPr>
                        <a:t>IPSEC VPN</a:t>
                      </a:r>
                      <a:r>
                        <a:rPr lang="zh-CN" altLang="en-US" sz="900" kern="100" dirty="0">
                          <a:effectLst/>
                        </a:rPr>
                        <a:t>、</a:t>
                      </a:r>
                      <a:r>
                        <a:rPr lang="en-US" altLang="zh-CN" sz="900" kern="100" dirty="0" err="1">
                          <a:effectLst/>
                        </a:rPr>
                        <a:t>SSLVPN</a:t>
                      </a:r>
                      <a:r>
                        <a:rPr lang="zh-CN" altLang="en-US" sz="900" kern="100" dirty="0">
                          <a:effectLst/>
                        </a:rPr>
                        <a:t>，不支持</a:t>
                      </a:r>
                      <a:r>
                        <a:rPr lang="en-US" altLang="zh-CN" sz="900" kern="100" dirty="0">
                          <a:effectLst/>
                        </a:rPr>
                        <a:t>IPv6</a:t>
                      </a:r>
                      <a:r>
                        <a:rPr lang="zh-CN" altLang="en-US" sz="900" kern="100" dirty="0">
                          <a:effectLst/>
                        </a:rPr>
                        <a:t>，缺少对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隧道流量的审计与控制；缺少真实域名</a:t>
                      </a:r>
                      <a:r>
                        <a:rPr lang="en-US" altLang="zh-CN" sz="900" kern="100" dirty="0">
                          <a:effectLst/>
                        </a:rPr>
                        <a:t>CA</a:t>
                      </a:r>
                      <a:r>
                        <a:rPr lang="zh-CN" altLang="en-US" sz="900" kern="100" dirty="0">
                          <a:effectLst/>
                        </a:rPr>
                        <a:t>证书申请安装续期功能，客户端部署麻烦，存在</a:t>
                      </a:r>
                      <a:r>
                        <a:rPr lang="en-US" altLang="zh-CN" sz="900" kern="100" dirty="0">
                          <a:effectLst/>
                        </a:rPr>
                        <a:t>MITM</a:t>
                      </a:r>
                      <a:r>
                        <a:rPr lang="zh-CN" altLang="en-US" sz="900" kern="100" dirty="0">
                          <a:effectLst/>
                        </a:rPr>
                        <a:t>攻击的风险，安全性不高；没有</a:t>
                      </a:r>
                      <a:r>
                        <a:rPr lang="en-US" altLang="zh-CN" sz="900" b="0" kern="100" dirty="0">
                          <a:effectLst/>
                        </a:rPr>
                        <a:t>TOTP</a:t>
                      </a:r>
                      <a:r>
                        <a:rPr lang="zh-CN" altLang="en-US" sz="900" b="0" kern="100" dirty="0">
                          <a:effectLst/>
                        </a:rPr>
                        <a:t>动态密码认证</a:t>
                      </a:r>
                      <a:endParaRPr lang="zh-CN" sz="900" b="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b="1" kern="100" dirty="0" err="1">
                          <a:effectLst/>
                        </a:rPr>
                        <a:t>S2S</a:t>
                      </a:r>
                      <a:r>
                        <a:rPr lang="en-US" altLang="zh-CN" sz="900" b="1" kern="100" dirty="0">
                          <a:effectLst/>
                        </a:rPr>
                        <a:t>/</a:t>
                      </a:r>
                      <a:r>
                        <a:rPr lang="en-US" altLang="zh-CN" sz="900" b="1" kern="100" dirty="0" err="1">
                          <a:effectLst/>
                        </a:rPr>
                        <a:t>P2S</a:t>
                      </a:r>
                      <a:r>
                        <a:rPr lang="en-US" altLang="zh-CN" sz="900" b="1" kern="100" dirty="0">
                          <a:effectLst/>
                        </a:rPr>
                        <a:t> VPN</a:t>
                      </a:r>
                      <a:r>
                        <a:rPr lang="zh-CN" altLang="en-US" sz="900" kern="100" dirty="0">
                          <a:effectLst/>
                        </a:rPr>
                        <a:t>，</a:t>
                      </a:r>
                      <a:r>
                        <a:rPr lang="en-US" altLang="zh-CN" sz="900" kern="100" dirty="0" err="1">
                          <a:effectLst/>
                        </a:rPr>
                        <a:t>IKEV2</a:t>
                      </a:r>
                      <a:r>
                        <a:rPr lang="en-US" altLang="zh-CN" sz="900" kern="100" dirty="0">
                          <a:effectLst/>
                        </a:rPr>
                        <a:t>/IPSEC</a:t>
                      </a:r>
                      <a:r>
                        <a:rPr lang="zh-CN" altLang="en-US" sz="900" kern="100" dirty="0">
                          <a:effectLst/>
                        </a:rPr>
                        <a:t>（解决子网重叠、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服务器在内网等的问题）、</a:t>
                      </a:r>
                      <a:r>
                        <a:rPr lang="en-US" altLang="zh-CN" sz="900" kern="100" dirty="0" err="1">
                          <a:effectLst/>
                        </a:rPr>
                        <a:t>OCSERV</a:t>
                      </a:r>
                      <a:r>
                        <a:rPr lang="zh-CN" altLang="en-US" sz="900" kern="100" dirty="0">
                          <a:effectLst/>
                        </a:rPr>
                        <a:t>、</a:t>
                      </a:r>
                      <a:r>
                        <a:rPr lang="en-US" altLang="zh-CN" sz="900" kern="100" dirty="0" err="1">
                          <a:effectLst/>
                        </a:rPr>
                        <a:t>PPTP</a:t>
                      </a:r>
                      <a:r>
                        <a:rPr lang="zh-CN" altLang="en-US" sz="900" kern="100" dirty="0">
                          <a:effectLst/>
                        </a:rPr>
                        <a:t>、</a:t>
                      </a:r>
                      <a:r>
                        <a:rPr lang="en-US" altLang="zh-CN" sz="900" kern="100" dirty="0">
                          <a:effectLst/>
                        </a:rPr>
                        <a:t>L2TP</a:t>
                      </a:r>
                      <a:r>
                        <a:rPr lang="zh-CN" altLang="en-US" sz="900" kern="100" dirty="0">
                          <a:effectLst/>
                        </a:rPr>
                        <a:t>、</a:t>
                      </a:r>
                      <a:r>
                        <a:rPr lang="en-US" altLang="zh-CN" sz="900" kern="100" dirty="0">
                          <a:effectLst/>
                        </a:rPr>
                        <a:t>OpenVPN/</a:t>
                      </a:r>
                      <a:r>
                        <a:rPr lang="en-US" altLang="zh-CN" sz="900" kern="100" dirty="0" err="1">
                          <a:effectLst/>
                        </a:rPr>
                        <a:t>SSLVPN</a:t>
                      </a:r>
                      <a:r>
                        <a:rPr lang="zh-CN" altLang="en-US" sz="900" kern="100" dirty="0">
                          <a:effectLst/>
                        </a:rPr>
                        <a:t>、</a:t>
                      </a:r>
                      <a:r>
                        <a:rPr lang="en-US" altLang="zh-CN" sz="900" b="1" kern="100" dirty="0" err="1">
                          <a:effectLst/>
                        </a:rPr>
                        <a:t>WireGuard</a:t>
                      </a:r>
                      <a:r>
                        <a:rPr lang="zh-CN" altLang="en-US" sz="900" kern="100" dirty="0">
                          <a:effectLst/>
                        </a:rPr>
                        <a:t>、</a:t>
                      </a:r>
                      <a:r>
                        <a:rPr lang="en-US" altLang="zh-CN" sz="900" kern="100" dirty="0">
                          <a:effectLst/>
                        </a:rPr>
                        <a:t>SoftEther</a:t>
                      </a:r>
                      <a:r>
                        <a:rPr lang="zh-CN" altLang="en-US" sz="900" kern="100" dirty="0">
                          <a:effectLst/>
                        </a:rPr>
                        <a:t>、</a:t>
                      </a:r>
                      <a:r>
                        <a:rPr lang="en-US" altLang="zh-CN" sz="900" kern="100" dirty="0" err="1">
                          <a:effectLst/>
                        </a:rPr>
                        <a:t>SSTP</a:t>
                      </a:r>
                      <a:r>
                        <a:rPr lang="zh-CN" altLang="en-US" sz="900" kern="100" dirty="0">
                          <a:effectLst/>
                        </a:rPr>
                        <a:t>等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，支持</a:t>
                      </a:r>
                      <a:r>
                        <a:rPr lang="en-US" altLang="zh-CN" sz="900" kern="100" dirty="0">
                          <a:effectLst/>
                        </a:rPr>
                        <a:t>IPv6</a:t>
                      </a:r>
                      <a:r>
                        <a:rPr lang="zh-CN" altLang="en-US" sz="900" kern="100" dirty="0">
                          <a:effectLst/>
                        </a:rPr>
                        <a:t>网络，支持</a:t>
                      </a:r>
                      <a:r>
                        <a:rPr lang="en-US" altLang="zh-CN" sz="900" kern="100" dirty="0" err="1">
                          <a:effectLst/>
                        </a:rPr>
                        <a:t>2FA</a:t>
                      </a:r>
                      <a:r>
                        <a:rPr lang="en-US" altLang="zh-CN" sz="900" kern="100" dirty="0">
                          <a:effectLst/>
                        </a:rPr>
                        <a:t>/MFA </a:t>
                      </a:r>
                      <a:r>
                        <a:rPr lang="en-US" altLang="zh-CN" sz="900" b="1" kern="100" dirty="0" err="1">
                          <a:effectLst/>
                        </a:rPr>
                        <a:t>TOTP</a:t>
                      </a:r>
                      <a:r>
                        <a:rPr lang="zh-CN" altLang="en-US" sz="900" b="1" kern="100" dirty="0">
                          <a:effectLst/>
                        </a:rPr>
                        <a:t>动态密码认证</a:t>
                      </a:r>
                      <a:r>
                        <a:rPr lang="zh-CN" altLang="en-US" sz="900" kern="100" dirty="0">
                          <a:effectLst/>
                        </a:rPr>
                        <a:t>；具备</a:t>
                      </a:r>
                      <a:r>
                        <a:rPr lang="zh-CN" altLang="en-US" sz="900" b="1" kern="100" dirty="0">
                          <a:effectLst/>
                        </a:rPr>
                        <a:t>真实域名</a:t>
                      </a:r>
                      <a:r>
                        <a:rPr lang="en-US" altLang="zh-CN" sz="900" b="1" kern="100" dirty="0">
                          <a:effectLst/>
                        </a:rPr>
                        <a:t>CA</a:t>
                      </a:r>
                      <a:r>
                        <a:rPr lang="zh-CN" altLang="en-US" sz="900" b="1" kern="100" dirty="0">
                          <a:effectLst/>
                        </a:rPr>
                        <a:t>证书免费申请安装续期</a:t>
                      </a:r>
                      <a:r>
                        <a:rPr lang="zh-CN" altLang="en-US" sz="900" kern="100" dirty="0">
                          <a:effectLst/>
                        </a:rPr>
                        <a:t>功能，客户端</a:t>
                      </a:r>
                      <a:r>
                        <a:rPr lang="zh-CN" altLang="en-US" sz="900" b="1" kern="100" dirty="0">
                          <a:effectLst/>
                        </a:rPr>
                        <a:t>部署使用方便</a:t>
                      </a:r>
                      <a:r>
                        <a:rPr lang="zh-CN" altLang="en-US" sz="900" kern="100" dirty="0">
                          <a:effectLst/>
                        </a:rPr>
                        <a:t>，可</a:t>
                      </a:r>
                      <a:r>
                        <a:rPr lang="zh-CN" altLang="en-US" sz="900" b="0" kern="100" dirty="0">
                          <a:effectLst/>
                        </a:rPr>
                        <a:t>以</a:t>
                      </a:r>
                      <a:r>
                        <a:rPr lang="zh-CN" altLang="en-US" sz="900" b="1" kern="100" dirty="0">
                          <a:effectLst/>
                        </a:rPr>
                        <a:t>防</a:t>
                      </a:r>
                      <a:r>
                        <a:rPr lang="en-US" altLang="zh-CN" sz="900" b="1" kern="100" dirty="0">
                          <a:effectLst/>
                        </a:rPr>
                        <a:t>MITM</a:t>
                      </a:r>
                      <a:r>
                        <a:rPr lang="zh-CN" altLang="en-US" sz="900" b="1" kern="100" dirty="0">
                          <a:effectLst/>
                        </a:rPr>
                        <a:t>攻击</a:t>
                      </a:r>
                      <a:r>
                        <a:rPr lang="zh-CN" altLang="en-US" sz="900" b="0" kern="100" dirty="0">
                          <a:effectLst/>
                        </a:rPr>
                        <a:t>；也有</a:t>
                      </a:r>
                      <a:r>
                        <a:rPr lang="zh-CN" altLang="en-US" sz="900" b="1" kern="100" dirty="0">
                          <a:effectLst/>
                        </a:rPr>
                        <a:t>自签名</a:t>
                      </a:r>
                      <a:r>
                        <a:rPr lang="en-US" altLang="zh-CN" sz="900" b="1" kern="100" dirty="0">
                          <a:effectLst/>
                        </a:rPr>
                        <a:t>CA</a:t>
                      </a:r>
                      <a:r>
                        <a:rPr lang="zh-CN" altLang="en-US" sz="900" b="1" kern="100" dirty="0">
                          <a:effectLst/>
                        </a:rPr>
                        <a:t>证书</a:t>
                      </a:r>
                      <a:r>
                        <a:rPr lang="zh-CN" altLang="en-US" sz="900" b="0" kern="100" dirty="0">
                          <a:effectLst/>
                        </a:rPr>
                        <a:t>功能</a:t>
                      </a:r>
                      <a:endParaRPr lang="zh-CN" sz="900" b="1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kern="100" dirty="0">
                          <a:effectLst/>
                        </a:rPr>
                        <a:t>协议多可以连通更多的网络及客户端；无真实域名</a:t>
                      </a:r>
                      <a:r>
                        <a:rPr lang="en-US" altLang="zh-CN" sz="900" kern="100" dirty="0">
                          <a:effectLst/>
                        </a:rPr>
                        <a:t>CA</a:t>
                      </a:r>
                      <a:r>
                        <a:rPr lang="zh-CN" altLang="en-US" sz="900" kern="100" dirty="0">
                          <a:effectLst/>
                        </a:rPr>
                        <a:t>证书时，每个客户端都要下载安装自签名</a:t>
                      </a:r>
                      <a:r>
                        <a:rPr lang="en-US" altLang="zh-CN" sz="900" kern="100" dirty="0">
                          <a:effectLst/>
                        </a:rPr>
                        <a:t>CA</a:t>
                      </a:r>
                      <a:r>
                        <a:rPr lang="zh-CN" altLang="en-US" sz="900" kern="100" dirty="0">
                          <a:effectLst/>
                        </a:rPr>
                        <a:t>证书；用户认证更方便更安全</a:t>
                      </a:r>
                      <a:endParaRPr lang="zh-CN" sz="9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7099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kern="100" dirty="0">
                          <a:effectLst/>
                        </a:rPr>
                        <a:t>部署架构</a:t>
                      </a:r>
                      <a:endParaRPr lang="zh-CN" sz="9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kern="100" dirty="0">
                          <a:effectLst/>
                        </a:rPr>
                        <a:t>部署位置单一且周期长，只能部署在单位或电信机房，应用服务器需靠近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网关，要牵电信专线，存在电源或硬件故障，无法升级硬件配置（</a:t>
                      </a:r>
                      <a:r>
                        <a:rPr lang="en-US" altLang="zh-CN" sz="900" kern="100" dirty="0">
                          <a:effectLst/>
                        </a:rPr>
                        <a:t>CPU</a:t>
                      </a:r>
                      <a:r>
                        <a:rPr lang="zh-CN" altLang="en-US" sz="900" kern="100" dirty="0">
                          <a:effectLst/>
                        </a:rPr>
                        <a:t>、内存、网卡），无法抵御</a:t>
                      </a:r>
                      <a:r>
                        <a:rPr lang="en-US" altLang="zh-CN" sz="900" kern="100" dirty="0">
                          <a:effectLst/>
                        </a:rPr>
                        <a:t>DDOS</a:t>
                      </a:r>
                      <a:r>
                        <a:rPr lang="zh-CN" altLang="en-US" sz="900" kern="100" dirty="0">
                          <a:effectLst/>
                        </a:rPr>
                        <a:t>等攻击；一旦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网关被黑、被非法控制，同一交换机上的应用服务器、局域网</a:t>
                      </a:r>
                      <a:r>
                        <a:rPr lang="en-US" altLang="zh-CN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  <a:r>
                        <a:rPr lang="zh-CN" altLang="en-US" sz="900" kern="100" dirty="0">
                          <a:effectLst/>
                        </a:rPr>
                        <a:t>直接暴露在黑客眼前，十分危险</a:t>
                      </a:r>
                      <a:endParaRPr lang="zh-CN" sz="9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及应用服务器均</a:t>
                      </a:r>
                      <a:r>
                        <a:rPr lang="zh-CN" altLang="en-US" sz="900" b="1" kern="100" dirty="0">
                          <a:effectLst/>
                        </a:rPr>
                        <a:t>可以安装部署在任意位置</a:t>
                      </a:r>
                      <a:r>
                        <a:rPr lang="zh-CN" altLang="en-US" sz="900" kern="100" dirty="0">
                          <a:effectLst/>
                        </a:rPr>
                        <a:t>，</a:t>
                      </a:r>
                      <a:r>
                        <a:rPr lang="en-US" altLang="zh-CN" sz="900" kern="100" dirty="0">
                          <a:effectLst/>
                        </a:rPr>
                        <a:t>5</a:t>
                      </a:r>
                      <a:r>
                        <a:rPr lang="zh-CN" altLang="en-US" sz="900" kern="100" dirty="0">
                          <a:effectLst/>
                        </a:rPr>
                        <a:t>分钟可用；当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服务器部署在公有云上时，应用服务器可作为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客户端部署在局域网，</a:t>
                      </a:r>
                      <a:r>
                        <a:rPr lang="zh-CN" altLang="en-US" sz="900" b="1" kern="100" dirty="0">
                          <a:effectLst/>
                        </a:rPr>
                        <a:t>节省机房、专线、迁移费用</a:t>
                      </a:r>
                      <a:r>
                        <a:rPr lang="zh-CN" altLang="en-US" sz="900" kern="100" dirty="0">
                          <a:effectLst/>
                        </a:rPr>
                        <a:t>，可以</a:t>
                      </a:r>
                      <a:r>
                        <a:rPr lang="zh-CN" altLang="en-US" sz="900" b="1" kern="100" dirty="0">
                          <a:effectLst/>
                        </a:rPr>
                        <a:t>动态调整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服务器的</a:t>
                      </a:r>
                      <a:r>
                        <a:rPr lang="en-US" altLang="zh-CN" sz="900" kern="100" dirty="0">
                          <a:effectLst/>
                        </a:rPr>
                        <a:t>CPU</a:t>
                      </a:r>
                      <a:r>
                        <a:rPr lang="zh-CN" altLang="en-US" sz="900" kern="100" dirty="0">
                          <a:effectLst/>
                        </a:rPr>
                        <a:t>、内存、网卡、接入带宽，依靠公有云平台</a:t>
                      </a:r>
                      <a:r>
                        <a:rPr lang="zh-CN" altLang="en-US" sz="900" b="1" kern="100" dirty="0">
                          <a:effectLst/>
                        </a:rPr>
                        <a:t>抵御</a:t>
                      </a:r>
                      <a:r>
                        <a:rPr lang="en-US" altLang="zh-CN" sz="900" b="1" kern="100" dirty="0">
                          <a:effectLst/>
                        </a:rPr>
                        <a:t>DDOS</a:t>
                      </a:r>
                      <a:r>
                        <a:rPr lang="zh-CN" altLang="en-US" sz="900" b="1" kern="100" dirty="0">
                          <a:effectLst/>
                        </a:rPr>
                        <a:t>等攻击</a:t>
                      </a:r>
                      <a:r>
                        <a:rPr lang="zh-CN" altLang="en-US" sz="900" kern="100" dirty="0">
                          <a:effectLst/>
                        </a:rPr>
                        <a:t>，即使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服务器被黑也无法直接入侵应用服务器、局域网，</a:t>
                      </a:r>
                      <a:r>
                        <a:rPr lang="zh-CN" altLang="en-US" sz="900" b="1" kern="100" dirty="0">
                          <a:effectLst/>
                        </a:rPr>
                        <a:t>可靠性、安全性大大提高；具备大规模用户一键开局及策略推送功能</a:t>
                      </a:r>
                      <a:endParaRPr lang="zh-CN" sz="900" b="1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kern="100" dirty="0">
                          <a:effectLst/>
                        </a:rPr>
                        <a:t>公有云有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网关，但不是</a:t>
                      </a:r>
                      <a:r>
                        <a:rPr lang="en-US" altLang="zh-CN" sz="900" kern="100" dirty="0">
                          <a:effectLst/>
                        </a:rPr>
                        <a:t>OS</a:t>
                      </a:r>
                      <a:r>
                        <a:rPr lang="zh-CN" altLang="en-US" sz="900" kern="100" dirty="0">
                          <a:effectLst/>
                        </a:rPr>
                        <a:t>级别，云市场也有，不过是简化版硬件虚拟机，</a:t>
                      </a:r>
                      <a:r>
                        <a:rPr lang="en-US" altLang="zh-CN" sz="900" kern="100" dirty="0">
                          <a:effectLst/>
                        </a:rPr>
                        <a:t>OS</a:t>
                      </a:r>
                      <a:r>
                        <a:rPr lang="zh-CN" altLang="en-US" sz="900" kern="100" dirty="0">
                          <a:effectLst/>
                        </a:rPr>
                        <a:t>不开放，无法整合应用；都存在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协议单一，扩展性差，性价比不高的弊端</a:t>
                      </a:r>
                      <a:endParaRPr lang="zh-CN" sz="9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392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kern="100" dirty="0">
                          <a:effectLst/>
                        </a:rPr>
                        <a:t>拨号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endParaRPr lang="zh-CN" sz="9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kern="100" dirty="0">
                          <a:effectLst/>
                        </a:rPr>
                        <a:t>拨号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支持不够，分支机构需要硬件设备，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客户端收费，缺乏</a:t>
                      </a:r>
                      <a:r>
                        <a:rPr lang="en-US" altLang="zh-CN" sz="900" kern="100" dirty="0">
                          <a:effectLst/>
                        </a:rPr>
                        <a:t>OS</a:t>
                      </a:r>
                      <a:r>
                        <a:rPr lang="zh-CN" altLang="en-US" sz="900" kern="100" dirty="0">
                          <a:effectLst/>
                        </a:rPr>
                        <a:t>内置的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拨号客户端；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路由设置不灵活且不可控；没有内置代理服务，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客户端上网不方便且不可控；没有内置</a:t>
                      </a:r>
                      <a:r>
                        <a:rPr lang="en-US" altLang="zh-CN" sz="900" kern="100" dirty="0">
                          <a:effectLst/>
                        </a:rPr>
                        <a:t>DNS</a:t>
                      </a:r>
                      <a:r>
                        <a:rPr lang="zh-CN" altLang="en-US" sz="900" kern="100" dirty="0">
                          <a:effectLst/>
                        </a:rPr>
                        <a:t>服务器，存在</a:t>
                      </a:r>
                      <a:r>
                        <a:rPr lang="en-US" altLang="zh-CN" sz="900" kern="100" dirty="0">
                          <a:effectLst/>
                        </a:rPr>
                        <a:t>DNS</a:t>
                      </a:r>
                      <a:r>
                        <a:rPr lang="zh-CN" altLang="en-US" sz="900" kern="100" dirty="0">
                          <a:effectLst/>
                        </a:rPr>
                        <a:t>泄露的风险</a:t>
                      </a:r>
                      <a:endParaRPr lang="zh-CN" sz="9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kern="100" dirty="0">
                          <a:effectLst/>
                        </a:rPr>
                        <a:t>专业拨号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服务器，分支机构</a:t>
                      </a:r>
                      <a:r>
                        <a:rPr lang="zh-CN" altLang="en-US" sz="900" b="1" kern="100" dirty="0">
                          <a:effectLst/>
                        </a:rPr>
                        <a:t>不需要硬件设备、公网</a:t>
                      </a:r>
                      <a:r>
                        <a:rPr lang="en-US" altLang="zh-CN" sz="900" b="1" kern="100" dirty="0">
                          <a:effectLst/>
                        </a:rPr>
                        <a:t>IP</a:t>
                      </a:r>
                      <a:r>
                        <a:rPr lang="zh-CN" altLang="en-US" sz="900" kern="100" dirty="0">
                          <a:effectLst/>
                        </a:rPr>
                        <a:t>，</a:t>
                      </a:r>
                      <a:r>
                        <a:rPr lang="zh-CN" altLang="en-US" sz="900" b="0" kern="100" dirty="0">
                          <a:effectLst/>
                        </a:rPr>
                        <a:t>可用</a:t>
                      </a:r>
                      <a:r>
                        <a:rPr lang="en-US" altLang="zh-CN" sz="900" b="1" kern="100" dirty="0">
                          <a:effectLst/>
                        </a:rPr>
                        <a:t>OS</a:t>
                      </a:r>
                      <a:r>
                        <a:rPr lang="zh-CN" altLang="en-US" sz="900" b="1" kern="100" dirty="0">
                          <a:effectLst/>
                        </a:rPr>
                        <a:t>内置、免费</a:t>
                      </a:r>
                      <a:r>
                        <a:rPr lang="en-US" altLang="zh-CN" sz="900" b="1" kern="100" dirty="0">
                          <a:effectLst/>
                        </a:rPr>
                        <a:t>VPN</a:t>
                      </a:r>
                      <a:r>
                        <a:rPr lang="zh-CN" altLang="en-US" sz="900" b="1" kern="100" dirty="0">
                          <a:effectLst/>
                        </a:rPr>
                        <a:t>客户端</a:t>
                      </a:r>
                      <a:r>
                        <a:rPr lang="zh-CN" altLang="en-US" sz="900" kern="100" dirty="0">
                          <a:effectLst/>
                        </a:rPr>
                        <a:t>；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虚拟网络</a:t>
                      </a:r>
                      <a:r>
                        <a:rPr lang="en-US" altLang="zh-CN" sz="900" b="1" kern="100" dirty="0">
                          <a:effectLst/>
                        </a:rPr>
                        <a:t>SNAT</a:t>
                      </a:r>
                      <a:r>
                        <a:rPr lang="zh-CN" altLang="en-US" sz="900" kern="100" dirty="0">
                          <a:effectLst/>
                        </a:rPr>
                        <a:t>，</a:t>
                      </a:r>
                      <a:r>
                        <a:rPr lang="zh-CN" altLang="en-US" sz="900" b="1" kern="100" dirty="0">
                          <a:effectLst/>
                        </a:rPr>
                        <a:t>绑定用户名和虚拟</a:t>
                      </a:r>
                      <a:r>
                        <a:rPr lang="en-US" altLang="zh-CN" sz="900" b="1" kern="100" dirty="0">
                          <a:effectLst/>
                        </a:rPr>
                        <a:t>IP</a:t>
                      </a:r>
                      <a:r>
                        <a:rPr lang="zh-CN" altLang="en-US" sz="900" kern="100" dirty="0">
                          <a:effectLst/>
                        </a:rPr>
                        <a:t>；可以</a:t>
                      </a:r>
                      <a:r>
                        <a:rPr lang="zh-CN" altLang="en-US" sz="900" b="1" kern="100" dirty="0">
                          <a:effectLst/>
                        </a:rPr>
                        <a:t>不改变客户端路由</a:t>
                      </a:r>
                      <a:r>
                        <a:rPr lang="zh-CN" altLang="en-US" sz="900" kern="100" dirty="0">
                          <a:effectLst/>
                        </a:rPr>
                        <a:t>，可用内置的、虚拟网关</a:t>
                      </a:r>
                      <a:r>
                        <a:rPr lang="en-US" altLang="zh-CN" sz="900" kern="100" dirty="0">
                          <a:effectLst/>
                        </a:rPr>
                        <a:t>IP</a:t>
                      </a:r>
                      <a:r>
                        <a:rPr lang="zh-CN" altLang="en-US" sz="900" kern="100" dirty="0">
                          <a:effectLst/>
                        </a:rPr>
                        <a:t>的</a:t>
                      </a:r>
                      <a:r>
                        <a:rPr lang="en-US" altLang="zh-CN" sz="900" kern="100" dirty="0">
                          <a:effectLst/>
                        </a:rPr>
                        <a:t>DNS/WEB</a:t>
                      </a:r>
                      <a:r>
                        <a:rPr lang="zh-CN" altLang="en-US" sz="900" kern="100" dirty="0">
                          <a:effectLst/>
                        </a:rPr>
                        <a:t>代理（</a:t>
                      </a:r>
                      <a:r>
                        <a:rPr lang="zh-CN" altLang="en-US" sz="900" b="1" kern="100" dirty="0">
                          <a:effectLst/>
                        </a:rPr>
                        <a:t>精细控制及日志审计</a:t>
                      </a:r>
                      <a:r>
                        <a:rPr lang="zh-CN" altLang="en-US" sz="900" b="0" kern="100" dirty="0">
                          <a:effectLst/>
                        </a:rPr>
                        <a:t>）、</a:t>
                      </a:r>
                      <a:r>
                        <a:rPr lang="en-US" altLang="zh-CN" sz="900" kern="100" dirty="0">
                          <a:effectLst/>
                        </a:rPr>
                        <a:t>WEB</a:t>
                      </a:r>
                      <a:r>
                        <a:rPr lang="zh-CN" altLang="en-US" sz="900" kern="100" dirty="0">
                          <a:effectLst/>
                        </a:rPr>
                        <a:t>应用，不影响客户端本地互联网、局域网上网；局域网用户可以通过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客户端上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网络</a:t>
                      </a:r>
                      <a:r>
                        <a:rPr lang="en-US" altLang="zh-CN" sz="900" kern="100" dirty="0">
                          <a:effectLst/>
                        </a:rPr>
                        <a:t>(</a:t>
                      </a:r>
                      <a:r>
                        <a:rPr lang="en-US" altLang="zh-CN" sz="900" kern="100" dirty="0" err="1">
                          <a:effectLst/>
                        </a:rPr>
                        <a:t>P2S</a:t>
                      </a:r>
                      <a:r>
                        <a:rPr lang="en-US" altLang="zh-CN" sz="900" kern="100" dirty="0">
                          <a:effectLst/>
                        </a:rPr>
                        <a:t>)</a:t>
                      </a:r>
                      <a:r>
                        <a:rPr lang="zh-CN" altLang="en-US" sz="900" kern="100" dirty="0">
                          <a:effectLst/>
                        </a:rPr>
                        <a:t>，达到网到网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的效果</a:t>
                      </a:r>
                      <a:r>
                        <a:rPr lang="en-US" altLang="zh-CN" sz="900" kern="100" dirty="0">
                          <a:effectLst/>
                        </a:rPr>
                        <a:t>(</a:t>
                      </a:r>
                      <a:r>
                        <a:rPr lang="en-US" altLang="zh-CN" sz="900" kern="100" dirty="0" err="1">
                          <a:effectLst/>
                        </a:rPr>
                        <a:t>S2S</a:t>
                      </a:r>
                      <a:r>
                        <a:rPr lang="en-US" altLang="zh-CN" sz="900" kern="100" dirty="0">
                          <a:effectLst/>
                        </a:rPr>
                        <a:t>)</a:t>
                      </a:r>
                      <a:r>
                        <a:rPr lang="zh-CN" altLang="en-US" sz="900" kern="100" dirty="0">
                          <a:effectLst/>
                        </a:rPr>
                        <a:t>；可组成</a:t>
                      </a:r>
                      <a:r>
                        <a:rPr lang="en-US" altLang="zh-CN" sz="900" kern="100" dirty="0">
                          <a:effectLst/>
                        </a:rPr>
                        <a:t>P2P VPN &amp; Mesh VPN</a:t>
                      </a:r>
                      <a:r>
                        <a:rPr lang="zh-CN" altLang="en-US" sz="900" kern="100" dirty="0">
                          <a:effectLst/>
                        </a:rPr>
                        <a:t>；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路由例外的路由（</a:t>
                      </a:r>
                      <a:r>
                        <a:rPr lang="en-US" altLang="zh-CN" sz="900" b="1" kern="100" dirty="0">
                          <a:effectLst/>
                        </a:rPr>
                        <a:t>Split Tunneling</a:t>
                      </a:r>
                      <a:r>
                        <a:rPr lang="zh-CN" altLang="en-US" sz="900" kern="100" dirty="0">
                          <a:effectLst/>
                        </a:rPr>
                        <a:t>）</a:t>
                      </a:r>
                      <a:r>
                        <a:rPr lang="en-US" altLang="zh-CN" sz="900" kern="100" dirty="0">
                          <a:effectLst/>
                        </a:rPr>
                        <a:t>+</a:t>
                      </a:r>
                      <a:r>
                        <a:rPr lang="zh-CN" altLang="en-US" sz="900" kern="100" dirty="0">
                          <a:effectLst/>
                        </a:rPr>
                        <a:t>代理服务器</a:t>
                      </a:r>
                      <a:r>
                        <a:rPr lang="en-US" altLang="zh-CN" sz="900" kern="100" dirty="0">
                          <a:effectLst/>
                        </a:rPr>
                        <a:t>=</a:t>
                      </a:r>
                      <a:r>
                        <a:rPr lang="zh-CN" altLang="en-US" sz="900" kern="100" dirty="0">
                          <a:effectLst/>
                        </a:rPr>
                        <a:t>基于域名的例外路由</a:t>
                      </a:r>
                      <a:endParaRPr lang="zh-CN" altLang="zh-CN" sz="900" b="1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kern="100" dirty="0">
                          <a:effectLst/>
                        </a:rPr>
                        <a:t>网到网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无法精确到个人，需要配对使用硬件设备；传统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无法审计控制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隧道内的流量，容易造成越权访问；改变客户端路由，会造成上网混乱</a:t>
                      </a:r>
                      <a:endParaRPr lang="zh-CN" sz="900" kern="100" dirty="0"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25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VPN</a:t>
                      </a:r>
                      <a:r>
                        <a:rPr lang="zh-CN" altLang="en-US" sz="9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客户端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kern="100" dirty="0">
                          <a:effectLst/>
                        </a:rPr>
                        <a:t>拨号</a:t>
                      </a:r>
                      <a:r>
                        <a:rPr lang="en-US" altLang="zh-CN" sz="900" kern="100" dirty="0">
                          <a:effectLst/>
                        </a:rPr>
                        <a:t>VPN</a:t>
                      </a:r>
                      <a:r>
                        <a:rPr lang="zh-CN" altLang="en-US" sz="900" kern="100" dirty="0">
                          <a:effectLst/>
                        </a:rPr>
                        <a:t>系统</a:t>
                      </a:r>
                      <a:r>
                        <a:rPr lang="zh-CN" alt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只能</a:t>
                      </a:r>
                      <a:r>
                        <a:rPr 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VPN</a:t>
                      </a:r>
                      <a:r>
                        <a:rPr lang="zh-CN" alt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客户端访问</a:t>
                      </a:r>
                      <a:r>
                        <a:rPr 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VPN</a:t>
                      </a:r>
                      <a:r>
                        <a:rPr lang="zh-CN" alt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网关后的应用服务器或网络，不能反向访问；客户端之间不能相互访问；不能同时运行多个</a:t>
                      </a:r>
                      <a:r>
                        <a:rPr lang="en-US" altLang="zh-CN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VPN</a:t>
                      </a:r>
                      <a:r>
                        <a:rPr lang="zh-CN" alt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客户端；无法</a:t>
                      </a:r>
                      <a:r>
                        <a:rPr lang="zh-CN" altLang="en-US" sz="900" b="0" kern="100" dirty="0">
                          <a:effectLst/>
                        </a:rPr>
                        <a:t>开机自动连接，断线</a:t>
                      </a:r>
                      <a:r>
                        <a:rPr lang="zh-CN" altLang="en-US" sz="900" b="0" kern="100">
                          <a:effectLst/>
                        </a:rPr>
                        <a:t>重拨，不适应无交互系统</a:t>
                      </a:r>
                      <a:endParaRPr lang="zh-CN" altLang="en-US" sz="9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VPN</a:t>
                      </a:r>
                      <a:r>
                        <a:rPr lang="zh-CN" alt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客户端连接后，</a:t>
                      </a:r>
                      <a:r>
                        <a:rPr lang="zh-CN" altLang="en-US" sz="9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公网端口映射</a:t>
                      </a:r>
                      <a:r>
                        <a:rPr lang="en-US" altLang="zh-CN" sz="9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URL</a:t>
                      </a:r>
                      <a:r>
                        <a:rPr lang="zh-CN" altLang="en-US" sz="9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映射</a:t>
                      </a:r>
                      <a:r>
                        <a:rPr lang="zh-CN" alt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到其虚拟</a:t>
                      </a:r>
                      <a:r>
                        <a:rPr 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zh-CN" alt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，实现</a:t>
                      </a:r>
                      <a:r>
                        <a:rPr lang="zh-CN" altLang="en-US" sz="9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内网穿透</a:t>
                      </a:r>
                      <a:r>
                        <a:rPr lang="zh-CN" alt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并使其成</a:t>
                      </a:r>
                      <a:r>
                        <a:rPr lang="zh-CN" altLang="en-US" sz="9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内容提供商</a:t>
                      </a:r>
                      <a:r>
                        <a:rPr lang="zh-CN" alt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；为其公网</a:t>
                      </a:r>
                      <a:r>
                        <a:rPr 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zh-CN" alt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分配</a:t>
                      </a: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DDNS</a:t>
                      </a:r>
                      <a:r>
                        <a:rPr lang="zh-CN" altLang="en-US" sz="9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域名</a:t>
                      </a:r>
                      <a:r>
                        <a:rPr lang="zh-CN" alt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en-US" altLang="zh-CN" sz="9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VPN</a:t>
                      </a:r>
                      <a:r>
                        <a:rPr lang="zh-CN" altLang="en-US" sz="9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客户端</a:t>
                      </a:r>
                      <a:r>
                        <a:rPr lang="zh-CN" altLang="en-US" sz="9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互联互通</a:t>
                      </a:r>
                      <a:r>
                        <a:rPr lang="zh-CN" alt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zh-CN" altLang="en-US" sz="9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同时运行多个</a:t>
                      </a:r>
                      <a:r>
                        <a:rPr lang="en-US" altLang="zh-CN" sz="9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VPN</a:t>
                      </a:r>
                      <a:r>
                        <a:rPr lang="zh-CN" altLang="en-US" sz="9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客户端</a:t>
                      </a:r>
                      <a:r>
                        <a:rPr lang="zh-CN" alt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，连接不同网络；</a:t>
                      </a:r>
                      <a:r>
                        <a:rPr lang="zh-CN" altLang="en-US" sz="900" b="1" kern="100" dirty="0">
                          <a:effectLst/>
                        </a:rPr>
                        <a:t>开机自动连接，断线重拨，</a:t>
                      </a:r>
                      <a:r>
                        <a:rPr lang="zh-CN" altLang="en-US" sz="900" b="0" kern="100" dirty="0">
                          <a:effectLst/>
                        </a:rPr>
                        <a:t>适用于</a:t>
                      </a:r>
                      <a:r>
                        <a:rPr lang="zh-CN" altLang="en-US" sz="900" b="1" kern="100" dirty="0">
                          <a:effectLst/>
                        </a:rPr>
                        <a:t>无交互系统；客户端</a:t>
                      </a:r>
                      <a:r>
                        <a:rPr lang="en-US" altLang="zh-CN" sz="900" b="1" kern="100" dirty="0">
                          <a:effectLst/>
                        </a:rPr>
                        <a:t>0</a:t>
                      </a:r>
                      <a:r>
                        <a:rPr lang="zh-CN" altLang="en-US" sz="900" b="1" kern="100" dirty="0">
                          <a:effectLst/>
                        </a:rPr>
                        <a:t>配置</a:t>
                      </a:r>
                      <a:r>
                        <a:rPr lang="en-US" altLang="zh-CN" sz="900" b="1" kern="100" dirty="0">
                          <a:effectLst/>
                        </a:rPr>
                        <a:t>+</a:t>
                      </a:r>
                      <a:r>
                        <a:rPr lang="zh-CN" altLang="en-US" sz="900" b="1" kern="100" dirty="0">
                          <a:effectLst/>
                        </a:rPr>
                        <a:t>服务器下发</a:t>
                      </a:r>
                      <a:r>
                        <a:rPr lang="en-US" altLang="zh-CN" sz="900" b="1" kern="100" dirty="0">
                          <a:effectLst/>
                        </a:rPr>
                        <a:t>VPN</a:t>
                      </a:r>
                      <a:r>
                        <a:rPr lang="zh-CN" altLang="en-US" sz="900" b="1" kern="100" dirty="0">
                          <a:effectLst/>
                        </a:rPr>
                        <a:t>路由</a:t>
                      </a:r>
                      <a:r>
                        <a:rPr lang="en-US" altLang="zh-CN" sz="900" b="1" kern="100" dirty="0">
                          <a:effectLst/>
                        </a:rPr>
                        <a:t>+</a:t>
                      </a:r>
                      <a:r>
                        <a:rPr lang="zh-CN" altLang="en-US" sz="900" b="1" kern="100" dirty="0">
                          <a:effectLst/>
                        </a:rPr>
                        <a:t>每用户不同路由（</a:t>
                      </a:r>
                      <a:r>
                        <a:rPr lang="en-US" altLang="zh-CN" sz="900" b="1" kern="100" dirty="0">
                          <a:effectLst/>
                        </a:rPr>
                        <a:t>SD-WAN</a:t>
                      </a:r>
                      <a:r>
                        <a:rPr lang="zh-CN" altLang="en-US" sz="900" b="1" kern="100" dirty="0">
                          <a:effectLst/>
                        </a:rPr>
                        <a:t>）、</a:t>
                      </a:r>
                      <a:r>
                        <a:rPr lang="en-US" altLang="zh-CN" sz="900" b="1" kern="100" dirty="0">
                          <a:effectLst/>
                        </a:rPr>
                        <a:t>4</a:t>
                      </a:r>
                      <a:r>
                        <a:rPr lang="zh-CN" altLang="en-US" sz="900" b="1" kern="100" dirty="0">
                          <a:effectLst/>
                        </a:rPr>
                        <a:t>层路由</a:t>
                      </a:r>
                      <a:r>
                        <a:rPr lang="en-US" altLang="zh-CN" sz="900" b="1" kern="100" dirty="0">
                          <a:effectLst/>
                        </a:rPr>
                        <a:t>/</a:t>
                      </a:r>
                      <a:r>
                        <a:rPr lang="zh-CN" altLang="en-US" sz="900" b="1" kern="100" dirty="0">
                          <a:effectLst/>
                        </a:rPr>
                        <a:t>每应用不同路由</a:t>
                      </a:r>
                      <a:endParaRPr lang="zh-CN" altLang="en-US" sz="9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手机、平板等移动终端</a:t>
                      </a:r>
                      <a:r>
                        <a:rPr 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VPN</a:t>
                      </a:r>
                      <a:r>
                        <a:rPr lang="zh-CN" alt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拨号后，资源可以被外界访问，不需要上传文件，不需要备案；适用于自动登录</a:t>
                      </a:r>
                      <a:r>
                        <a:rPr lang="en-US" altLang="zh-CN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VPN</a:t>
                      </a:r>
                      <a:r>
                        <a:rPr lang="zh-CN" altLang="en-US" sz="9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的网络环境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998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88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684631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——P2P/Mesh 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组网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97B72-0D99-4483-A157-BA308636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B7632E3-A102-41BB-9EFA-09CB62003414}"/>
              </a:ext>
            </a:extLst>
          </p:cNvPr>
          <p:cNvSpPr txBox="1"/>
          <p:nvPr/>
        </p:nvSpPr>
        <p:spPr>
          <a:xfrm>
            <a:off x="750022" y="699542"/>
            <a:ext cx="7350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传统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VPN</a:t>
            </a:r>
            <a:r>
              <a:rPr lang="zh-CN" altLang="zh-CN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网关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五大问题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：硬件瓶颈、带宽瓶颈、单点故障、隐私泄露、</a:t>
            </a:r>
            <a:r>
              <a:rPr lang="zh-CN" altLang="en-US" sz="18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延时高</a:t>
            </a:r>
            <a:r>
              <a:rPr lang="zh-CN" altLang="en-US"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r>
              <a:rPr lang="zh-CN" altLang="en-US" sz="18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性能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低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8E1F472-5CAE-4B16-A62B-AC38D1A0E3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54707"/>
            <a:ext cx="2313867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B195C58-DE67-4519-A56D-2EA1B6C8F8E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8317"/>
            <a:ext cx="1828800" cy="16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53D2E3D-5503-487C-BB8A-BF259657011F}"/>
              </a:ext>
            </a:extLst>
          </p:cNvPr>
          <p:cNvSpPr txBox="1"/>
          <p:nvPr/>
        </p:nvSpPr>
        <p:spPr>
          <a:xfrm>
            <a:off x="827584" y="3214277"/>
            <a:ext cx="72728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       P2P VPN</a:t>
            </a:r>
            <a:r>
              <a:rPr lang="en-US" altLang="zh-CN" dirty="0"/>
              <a:t>/Site to Site VPN</a:t>
            </a:r>
            <a:r>
              <a:rPr lang="zh-CN" altLang="en-US" dirty="0"/>
              <a:t>/Mesh VPN系统在数据层面/Data Plane实现了去中心化，对于 “应用接入”、“内网穿透”和“客户端互联互通”有显著的改善效果，可完美解决VPN网关带来的五大问题，其优越性具体表现在：联网设备直接互联，绕过VPN网关，减轻了VPN网关的负担，不受VPN网关接入带宽的限制，降低了VPN网关的单点故障，免受VPN网关的监听审计，同时大幅减小延时、提高性能</a:t>
            </a:r>
          </a:p>
        </p:txBody>
      </p:sp>
    </p:spTree>
    <p:extLst>
      <p:ext uri="{BB962C8B-B14F-4D97-AF65-F5344CB8AC3E}">
        <p14:creationId xmlns:p14="http://schemas.microsoft.com/office/powerpoint/2010/main" val="32554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3"/>
          <p:cNvSpPr txBox="1"/>
          <p:nvPr/>
        </p:nvSpPr>
        <p:spPr>
          <a:xfrm flipH="1">
            <a:off x="791072" y="339502"/>
            <a:ext cx="8352928" cy="552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端口映射的内部应用可以是</a:t>
            </a:r>
            <a:r>
              <a:rPr lang="en-US" altLang="zh-CN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服务器、远程桌面、</a:t>
            </a:r>
            <a:r>
              <a:rPr lang="en-US" altLang="zh-CN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Socks</a:t>
            </a:r>
            <a:r>
              <a:rPr lang="zh-CN" altLang="en-US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代理、</a:t>
            </a:r>
            <a:r>
              <a:rPr lang="en-US" altLang="zh-CN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SFTP</a:t>
            </a:r>
            <a:r>
              <a:rPr lang="zh-CN" altLang="en-US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服务器、</a:t>
            </a:r>
            <a:r>
              <a:rPr lang="en-US" altLang="zh-CN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BT</a:t>
            </a:r>
            <a:r>
              <a:rPr lang="zh-CN" altLang="en-US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客户端等，客户端可以是使用</a:t>
            </a:r>
            <a:r>
              <a:rPr lang="en-US" altLang="zh-CN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Windows</a:t>
            </a:r>
            <a:r>
              <a:rPr lang="zh-CN" altLang="en-US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、安卓、</a:t>
            </a:r>
            <a:r>
              <a:rPr lang="en-US" altLang="zh-CN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iOS</a:t>
            </a:r>
            <a:r>
              <a:rPr lang="zh-CN" altLang="en-US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MacOS</a:t>
            </a:r>
            <a:r>
              <a:rPr lang="zh-CN" altLang="en-US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Linux</a:t>
            </a:r>
            <a:r>
              <a:rPr lang="zh-CN" altLang="en-US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操作系统的手机、平板、</a:t>
            </a:r>
            <a:r>
              <a:rPr lang="en-US" altLang="zh-CN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PC</a:t>
            </a:r>
            <a:r>
              <a:rPr lang="zh-CN" altLang="en-US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、服务器、路由器、</a:t>
            </a:r>
            <a:r>
              <a:rPr lang="en-US" altLang="zh-CN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NAS</a:t>
            </a:r>
            <a:r>
              <a:rPr lang="zh-CN" altLang="en-US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等网络设备、虚拟机、云服务器等，不需要安装客户端软件。与传统的</a:t>
            </a:r>
            <a:r>
              <a:rPr lang="en-US" altLang="zh-CN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DDNS</a:t>
            </a:r>
            <a:r>
              <a:rPr lang="zh-CN" altLang="en-US" sz="9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、内网穿透相比，有以下的特点和优势：</a:t>
            </a:r>
            <a:endParaRPr lang="en-US" altLang="zh-CN" sz="9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一次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拨号后，可同时具备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DDNS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（自己的公网）和内网穿透、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映射（公共服务器）三种功能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服务，或只要部分功能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</a:t>
            </a:r>
            <a:endParaRPr lang="en-US" altLang="zh-CN" sz="8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不暴露真实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，即使使用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CDN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也可能暴露真实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不需要公网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，即使是公网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ISP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也会封端口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不需要路由器、网关的管理权限，不需要网关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DNAT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端口映射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不暴露其它端口，只开放需要开放的端口，用户还可以通过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PC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防火墙精确控制来源用户或来源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不受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过滤、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污染的影响，没有域名解析的延迟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可以使用任意固定域名做公网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解析，</a:t>
            </a:r>
            <a:r>
              <a:rPr lang="en-US" altLang="zh-CN" sz="8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IPV4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均可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无需暴露个人隐私，无需上传身份证才能开通服务；无需购买专门的硬件设备，纯软件实现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不需要安装专门的客户端软件，防止病毒木马入侵，多平台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客户端直接使用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OS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自带的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拨号连接，连接就有，断开就无，和平常使用一样</a:t>
            </a:r>
            <a:endParaRPr lang="en-US" altLang="zh-CN" sz="8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专用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客户端可以做到断线重拨，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Windows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启动后用户登录前自动拨号，适用于无人值守</a:t>
            </a:r>
            <a:endParaRPr lang="en-US" altLang="zh-CN" sz="8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内核级端口映射，非应用层代理，稳定高效；使用标准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协议，不受应用层特征过滤措施的影响</a:t>
            </a:r>
            <a:endParaRPr lang="en-US" altLang="zh-CN" sz="8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清空端口映射规则或断开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连接即可中断对外服务，不影响内网用户访问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可以禁用客户端通过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上网，防止入侵后下载木马或作为跳板入侵其它网络；即使启用上网，也是通过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虚拟服务器的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HTTP/HTTPS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代理器，做精细化上网管理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充分利用公有云防入侵、防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DDoS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、防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CC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攻击、动态带宽、动态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CPU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内存资源的优势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将多个分布的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服务器资源统一发布到一个公网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服务器域名之下，各部门自主管理自己的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公网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服务器使用大地云控系统自动申请、维护的真实域名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SSL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证书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客户端的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服务器可以再套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CDN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，解决流量带宽性能的问题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可以让用户通过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用户门户自定义端口映射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+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源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白名单规则，实时生效，无需重拨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；还可进行流量统计控制、计费运营，实现资源变现</a:t>
            </a:r>
            <a:endParaRPr lang="en-US" altLang="zh-CN" sz="8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可以只让管理员设置端口映射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+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源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白名单规则，防止用户滥用资源导致端口冲突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用户使用其账号密码，通过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在线更新或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拨号后，系统为其公网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分配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DDNS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域名，断开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拨号后，系统撤销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DDNS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域名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可以使用</a:t>
            </a:r>
            <a:r>
              <a:rPr lang="en-US" altLang="zh-CN" sz="8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IPV4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两种网络协议，可以将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服务发布到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IPV4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网络，反之亦然</a:t>
            </a:r>
            <a:endParaRPr lang="en-US" altLang="zh-CN" sz="8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可以将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等任意服务资源映射到多个地域的公有云上，相当于主动的、用户自主可控的智能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CDN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支持双因子及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TOTP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动态密码认证</a:t>
            </a:r>
            <a:endParaRPr lang="en-US" altLang="zh-CN" sz="8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即使客户端在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NAT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局域网中，也可组成绕过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服务器的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P2P VPN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和</a:t>
            </a:r>
            <a:r>
              <a:rPr lang="en-US" altLang="zh-CN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Mesh VPN</a:t>
            </a:r>
            <a:r>
              <a:rPr lang="zh-CN" altLang="en-US" sz="8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，增强性能、可扩展性及隐私性</a:t>
            </a:r>
            <a:endParaRPr lang="en-US" altLang="zh-CN" sz="8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7710409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VPN+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端口映射的内网穿透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97B72-0D99-4483-A157-BA308636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2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3"/>
          <p:cNvSpPr txBox="1"/>
          <p:nvPr/>
        </p:nvSpPr>
        <p:spPr>
          <a:xfrm flipH="1">
            <a:off x="791072" y="707231"/>
            <a:ext cx="8352928" cy="477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GRE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隧道是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OS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内核通过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GRE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协议（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Generic Routing Encapsulation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，通用路由封装，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Protocol 47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）建立的虚拟路由隧道，无需第三方服务提供商也没有服务进程，只需要有公网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的两台主机或路由器等网络设备即可互联互通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传统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GRE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隧道一般由路由器、防火墙、网关实现，大地云控的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GRE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隧道是在主机上实现的，相当于集成了一台路由器，主要是为了发布主机自身的服务，当然也可以用作网关连接两个内网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GRE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隧道建立后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    I) 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主机将获得一个虚拟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，双方通过虚拟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通讯；如果是在两个网关上做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GRE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隧道，则两个网关连接的两个内网还可以通过虚拟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做目的路由互通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    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II) 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可以启用</a:t>
            </a:r>
            <a:r>
              <a:rPr lang="en-US" altLang="zh-CN" sz="105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DNAT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端口映射功能，将对端主机某一应用服务的端口映射到本机的某一端口上，可以保护对端主机的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信息、不被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DDoS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等攻击，还可用于中转被网络隔离的主机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GRE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隧道没有加密，为了保密，请在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GRE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隧道中使用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https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等加密的应用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如果需要全程加密、用户认证或者主机没有公网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，请使用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OpenVPN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IKEV2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当传统的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被阻拦或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QoS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限流时，可以使用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GRE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隧道建立虚拟路由达到使用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一样的效果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GRE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隧道应用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）可以直接使用远端的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服务器或结合本地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服务器的反向代理功能，将远程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应用映射为本机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服务的一个分支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URL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，这样可以利用本机的外网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、域名、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SSL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证书、域名备案、</a:t>
            </a:r>
            <a:r>
              <a:rPr lang="en-US" altLang="zh-CN" sz="105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WAF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、抗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DDoS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攻击等资源，同时保护远端主机的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地址等信息，防止被扫描攻击；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II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）可以使用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服务器的在线代理或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代理服务器功能，以对端主机的外网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进行浏览，可用于中转被网络隔离的主机；</a:t>
            </a: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III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）可以使用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代理服务器，在远程主机的网络中进行域名解析，避免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污染、</a:t>
            </a:r>
            <a:r>
              <a:rPr lang="en-US" altLang="zh-CN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05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劫持</a:t>
            </a:r>
          </a:p>
          <a:p>
            <a:pPr>
              <a:lnSpc>
                <a:spcPct val="150000"/>
              </a:lnSpc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8070449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隧道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端口映射的公网穿透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97B72-0D99-4483-A157-BA308636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3"/>
          <p:cNvSpPr txBox="1"/>
          <p:nvPr/>
        </p:nvSpPr>
        <p:spPr>
          <a:xfrm flipH="1">
            <a:off x="462759" y="1572273"/>
            <a:ext cx="8352928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内置多种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S2S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P2S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VPN/SS/TJ/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V2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/SSH/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/WARP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接入客户端，用于连接第三方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IPV4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网络，构成混合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链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接力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中继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中转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/VPN Hub/VPN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前置机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路由器，可组成绕过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服务器的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P2P VPN &amp; Mesh 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，实现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异构、异地网络的互联互通，弥补硬件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网关的不足</a:t>
            </a:r>
            <a:endParaRPr lang="en-US" altLang="zh-CN" sz="1100" b="1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提供图形化参数设置、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定期进程健康检测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、客户端防火墙设置、时间控制、流量统计等功能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可以查找、验证并使用互联网上免费的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SS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服务资源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场景一 提供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正向、反向代理穿透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服务，连接用户和第三方网络；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连接远程网络，不受限制的访问远程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场景二 提供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客户端、服务器代理穿透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服务，连接客户端及服务器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场景三 在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代理服务器上，通过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客户端连接上游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无污染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，提供加密的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DNS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代理查询服务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场景四 运行多个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客户端连接不同网络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(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多云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)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，通过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SNAT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WEB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代理为局域网提供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统一的网络代理接入服务</a:t>
            </a:r>
            <a:endParaRPr lang="en-US" altLang="zh-CN" sz="1100" b="1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场景五 将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SOHO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路由器的网络功能搬到云上，提供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全方位、高性能、高可用性、带存储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的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云路由器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</a:t>
            </a: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场景六 用户有多个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X86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或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VPS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主机没有原生的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 IP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，可以通过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WARP/OpenVPN/IPv6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隧道客户端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获得</a:t>
            </a:r>
            <a:r>
              <a:rPr lang="en-US" altLang="zh-CN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 IP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，使得本机甚至在局域网内（</a:t>
            </a:r>
            <a:r>
              <a:rPr lang="zh-CN" altLang="en-US" sz="1100" b="1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内网穿透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）也能够为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网络提供各种内置服务，为满足苹果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iOS APP 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-only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等测试提供帮助，还可以运行本机其它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VPN/SS/TJ/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V2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/SSH/BT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等客户端连接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服务器，例如北邮人、六维等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PT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场景七 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CloudFlare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WARP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WireGuard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VPN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GRE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隧道、路由、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NAT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：为纯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IPv4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主机添加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IP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，为纯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IPv6</a:t>
            </a:r>
            <a:r>
              <a:rPr lang="zh-CN" altLang="en-US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主机添加</a:t>
            </a:r>
            <a:r>
              <a:rPr lang="en-US" altLang="zh-CN" sz="1100" kern="0" dirty="0" err="1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IPv4</a:t>
            </a:r>
            <a:r>
              <a:rPr lang="en-US" altLang="zh-CN" sz="1100" kern="0" dirty="0">
                <a:solidFill>
                  <a:srgbClr val="4B3C2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IP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110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defRPr/>
            </a:pPr>
            <a:endParaRPr lang="en-US" altLang="zh-CN" sz="1050" kern="0" dirty="0">
              <a:solidFill>
                <a:srgbClr val="4B3C2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8065664" cy="3319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——VPN/SS/SSH/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/WARP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97B72-0D99-4483-A157-BA308636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F9CD57B-A4AE-48DC-8485-67F2E36F449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1" y="1128522"/>
            <a:ext cx="393323" cy="36652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图片 8" descr="H:\------UTMWALL-ROM------\大地DNS&amp;URL云控管系统\图片\cisco openconnect.jpg">
            <a:extLst>
              <a:ext uri="{FF2B5EF4-FFF2-40B4-BE49-F238E27FC236}">
                <a16:creationId xmlns:a16="http://schemas.microsoft.com/office/drawing/2014/main" id="{032E766B-FCEA-4E1E-B7BB-B40616E6A2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92" y="1128522"/>
            <a:ext cx="665045" cy="331929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389614B-3B4D-44F4-8FB7-ED11B704408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33" y="1163202"/>
            <a:ext cx="650372" cy="3048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7E8BD25-7B9E-4B44-AB71-9772964AEA6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1022"/>
            <a:ext cx="929600" cy="2286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2" descr="softether">
            <a:extLst>
              <a:ext uri="{FF2B5EF4-FFF2-40B4-BE49-F238E27FC236}">
                <a16:creationId xmlns:a16="http://schemas.microsoft.com/office/drawing/2014/main" id="{7DC73F52-F3D9-4F34-B71B-F6D874C81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249" y="1207031"/>
            <a:ext cx="1034884" cy="260971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B1235F7-060A-4994-8650-9C54A6125E6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90858"/>
            <a:ext cx="1034883" cy="27714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477CC2D-1EBF-4124-BB01-9B214CEA0928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24" y="1183307"/>
            <a:ext cx="650373" cy="3048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25F28F6-205E-794C-534A-BBF1C772A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291" y="11298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10574245-88B5-54DB-7535-86BF760923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800" y="1172437"/>
          <a:ext cx="655000" cy="3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MP 图像" r:id="rId11" imgW="1838095" imgH="980952" progId="Paint.Picture">
                  <p:embed/>
                </p:oleObj>
              </mc:Choice>
              <mc:Fallback>
                <p:oleObj name="BMP 图像" r:id="rId11" imgW="1838095" imgH="980952" progId="Paint.Picture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10574245-88B5-54DB-7535-86BF76092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172437"/>
                        <a:ext cx="655000" cy="32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C19B8A59-0181-F976-E414-644C311BA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734" y="120703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C12F66C1-BC1D-60B9-8E83-660B66BF95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2589" y="1207031"/>
          <a:ext cx="914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MP 图像" r:id="rId13" imgW="4676190" imgH="1000000" progId="Paint.Picture">
                  <p:embed/>
                </p:oleObj>
              </mc:Choice>
              <mc:Fallback>
                <p:oleObj name="BMP 图像" r:id="rId13" imgW="4676190" imgH="1000000" progId="Paint.Picture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C12F66C1-BC1D-60B9-8E83-660B66BF95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2589" y="1207031"/>
                        <a:ext cx="9144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8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684631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——GRE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隧道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97B72-0D99-4483-A157-BA308636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7E228C4-5EAE-4513-97EF-1D097B610E02}"/>
              </a:ext>
            </a:extLst>
          </p:cNvPr>
          <p:cNvGrpSpPr/>
          <p:nvPr/>
        </p:nvGrpSpPr>
        <p:grpSpPr>
          <a:xfrm>
            <a:off x="1277634" y="1044178"/>
            <a:ext cx="6588732" cy="2931728"/>
            <a:chOff x="827584" y="1176213"/>
            <a:chExt cx="7606006" cy="338437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76681CB-7F68-4B68-A844-2014F38CC7C7}"/>
                </a:ext>
              </a:extLst>
            </p:cNvPr>
            <p:cNvSpPr/>
            <p:nvPr/>
          </p:nvSpPr>
          <p:spPr>
            <a:xfrm>
              <a:off x="827584" y="1176213"/>
              <a:ext cx="1296144" cy="3384376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" name="五边形 24">
              <a:extLst>
                <a:ext uri="{FF2B5EF4-FFF2-40B4-BE49-F238E27FC236}">
                  <a16:creationId xmlns:a16="http://schemas.microsoft.com/office/drawing/2014/main" id="{C6C945DB-F68B-4316-B8C0-57EFF9F98EFA}"/>
                </a:ext>
              </a:extLst>
            </p:cNvPr>
            <p:cNvSpPr/>
            <p:nvPr/>
          </p:nvSpPr>
          <p:spPr>
            <a:xfrm>
              <a:off x="1505020" y="1383617"/>
              <a:ext cx="2108226" cy="648072"/>
            </a:xfrm>
            <a:prstGeom prst="homePlate">
              <a:avLst/>
            </a:prstGeom>
            <a:solidFill>
              <a:srgbClr val="0E647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五边形 25">
              <a:extLst>
                <a:ext uri="{FF2B5EF4-FFF2-40B4-BE49-F238E27FC236}">
                  <a16:creationId xmlns:a16="http://schemas.microsoft.com/office/drawing/2014/main" id="{CEF207D0-A552-4499-BAE0-D22B39797CB0}"/>
                </a:ext>
              </a:extLst>
            </p:cNvPr>
            <p:cNvSpPr/>
            <p:nvPr/>
          </p:nvSpPr>
          <p:spPr>
            <a:xfrm>
              <a:off x="1505020" y="2140537"/>
              <a:ext cx="2108226" cy="648072"/>
            </a:xfrm>
            <a:prstGeom prst="homePlate">
              <a:avLst/>
            </a:prstGeom>
            <a:solidFill>
              <a:srgbClr val="2DB2A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五边形 26">
              <a:extLst>
                <a:ext uri="{FF2B5EF4-FFF2-40B4-BE49-F238E27FC236}">
                  <a16:creationId xmlns:a16="http://schemas.microsoft.com/office/drawing/2014/main" id="{F42533DE-1497-4125-983C-102670E2AB27}"/>
                </a:ext>
              </a:extLst>
            </p:cNvPr>
            <p:cNvSpPr/>
            <p:nvPr/>
          </p:nvSpPr>
          <p:spPr>
            <a:xfrm>
              <a:off x="1505020" y="2897457"/>
              <a:ext cx="2108226" cy="648072"/>
            </a:xfrm>
            <a:prstGeom prst="homePlate">
              <a:avLst/>
            </a:prstGeom>
            <a:solidFill>
              <a:srgbClr val="F87A0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五边形 27">
              <a:extLst>
                <a:ext uri="{FF2B5EF4-FFF2-40B4-BE49-F238E27FC236}">
                  <a16:creationId xmlns:a16="http://schemas.microsoft.com/office/drawing/2014/main" id="{85D56A68-1A2A-4540-B2C1-88D1840EB297}"/>
                </a:ext>
              </a:extLst>
            </p:cNvPr>
            <p:cNvSpPr/>
            <p:nvPr/>
          </p:nvSpPr>
          <p:spPr>
            <a:xfrm>
              <a:off x="1505020" y="3654377"/>
              <a:ext cx="2108226" cy="648072"/>
            </a:xfrm>
            <a:prstGeom prst="homePlate">
              <a:avLst/>
            </a:prstGeom>
            <a:solidFill>
              <a:srgbClr val="74AF4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CB39B15-520E-49EB-A4F4-5D2598780BB1}"/>
                </a:ext>
              </a:extLst>
            </p:cNvPr>
            <p:cNvGrpSpPr/>
            <p:nvPr/>
          </p:nvGrpSpPr>
          <p:grpSpPr>
            <a:xfrm>
              <a:off x="3363144" y="1378213"/>
              <a:ext cx="5062653" cy="653476"/>
              <a:chOff x="3363144" y="1378213"/>
              <a:chExt cx="5062653" cy="653476"/>
            </a:xfrm>
          </p:grpSpPr>
          <p:sp>
            <p:nvSpPr>
              <p:cNvPr id="27" name="矩形 17">
                <a:extLst>
                  <a:ext uri="{FF2B5EF4-FFF2-40B4-BE49-F238E27FC236}">
                    <a16:creationId xmlns:a16="http://schemas.microsoft.com/office/drawing/2014/main" id="{6D541EDE-7BE5-48C9-BA27-B060488513DA}"/>
                  </a:ext>
                </a:extLst>
              </p:cNvPr>
              <p:cNvSpPr/>
              <p:nvPr/>
            </p:nvSpPr>
            <p:spPr>
              <a:xfrm>
                <a:off x="3363144" y="138361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" name="TextBox 30">
                <a:extLst>
                  <a:ext uri="{FF2B5EF4-FFF2-40B4-BE49-F238E27FC236}">
                    <a16:creationId xmlns:a16="http://schemas.microsoft.com/office/drawing/2014/main" id="{4560B326-6F36-4071-BD2F-442D7E619BFE}"/>
                  </a:ext>
                </a:extLst>
              </p:cNvPr>
              <p:cNvSpPr txBox="1"/>
              <p:nvPr/>
            </p:nvSpPr>
            <p:spPr>
              <a:xfrm>
                <a:off x="3923928" y="1378213"/>
                <a:ext cx="4281066" cy="474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GRE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隧道是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OS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内核通过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GRE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协议（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protocol 47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）建立的虚拟路由隧道，无需第三方服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.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提供商也没有服务进程，只需要有公网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的两台主机或路由器等网络设备即可互联互通。可以同时建立多个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IPv4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IPv6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GRE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隧道，用于多台设备的互联互通，达到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SDN</a:t>
                </a:r>
                <a:r>
                  <a:rPr lang="zh-CN" altLang="en-US" sz="750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的效果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0C903C99-571E-4663-9C59-2B0E95B4C7A5}"/>
                </a:ext>
              </a:extLst>
            </p:cNvPr>
            <p:cNvSpPr txBox="1"/>
            <p:nvPr/>
          </p:nvSpPr>
          <p:spPr>
            <a:xfrm>
              <a:off x="1865061" y="1553765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功能</a:t>
              </a:r>
            </a:p>
          </p:txBody>
        </p: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9E1F647B-5263-416D-99C1-EF99D064387B}"/>
                </a:ext>
              </a:extLst>
            </p:cNvPr>
            <p:cNvSpPr txBox="1"/>
            <p:nvPr/>
          </p:nvSpPr>
          <p:spPr>
            <a:xfrm>
              <a:off x="1865061" y="2310684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服务器</a:t>
              </a: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94870403-A3F0-43F1-A262-3FA8CAB872DB}"/>
                </a:ext>
              </a:extLst>
            </p:cNvPr>
            <p:cNvSpPr txBox="1"/>
            <p:nvPr/>
          </p:nvSpPr>
          <p:spPr>
            <a:xfrm>
              <a:off x="1865060" y="3067604"/>
              <a:ext cx="1435515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客户端</a:t>
              </a:r>
            </a:p>
          </p:txBody>
        </p:sp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4DD3A259-2E11-4E9A-A5FC-2E484A6BECB0}"/>
                </a:ext>
              </a:extLst>
            </p:cNvPr>
            <p:cNvSpPr txBox="1"/>
            <p:nvPr/>
          </p:nvSpPr>
          <p:spPr>
            <a:xfrm>
              <a:off x="1865060" y="3824524"/>
              <a:ext cx="1296144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相关功能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079BF48-8789-48EC-B6E9-73C5AD79288A}"/>
                </a:ext>
              </a:extLst>
            </p:cNvPr>
            <p:cNvGrpSpPr/>
            <p:nvPr/>
          </p:nvGrpSpPr>
          <p:grpSpPr>
            <a:xfrm>
              <a:off x="3363144" y="2140537"/>
              <a:ext cx="5062653" cy="648072"/>
              <a:chOff x="3363144" y="2140537"/>
              <a:chExt cx="5062653" cy="648072"/>
            </a:xfrm>
          </p:grpSpPr>
          <p:sp>
            <p:nvSpPr>
              <p:cNvPr id="25" name="矩形 17">
                <a:extLst>
                  <a:ext uri="{FF2B5EF4-FFF2-40B4-BE49-F238E27FC236}">
                    <a16:creationId xmlns:a16="http://schemas.microsoft.com/office/drawing/2014/main" id="{88F71BCC-CDA1-40BB-BE44-04BCC0A24EDD}"/>
                  </a:ext>
                </a:extLst>
              </p:cNvPr>
              <p:cNvSpPr/>
              <p:nvPr/>
            </p:nvSpPr>
            <p:spPr>
              <a:xfrm>
                <a:off x="3363144" y="214053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" name="TextBox 37">
                <a:extLst>
                  <a:ext uri="{FF2B5EF4-FFF2-40B4-BE49-F238E27FC236}">
                    <a16:creationId xmlns:a16="http://schemas.microsoft.com/office/drawing/2014/main" id="{CC51D7EF-8A23-46A4-A436-1E5F40AB9F90}"/>
                  </a:ext>
                </a:extLst>
              </p:cNvPr>
              <p:cNvSpPr txBox="1"/>
              <p:nvPr/>
            </p:nvSpPr>
            <p:spPr>
              <a:xfrm>
                <a:off x="3910627" y="2151519"/>
                <a:ext cx="4176462" cy="474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可以启用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DNAT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端口映射功能，将对端主机某一应用服务的端口映射到本机的某一端口上，可以保护对端主机的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信息，防止被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DDoS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、扫描攻击，还可用于中转被网络隔离的主机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85D4A78-DAC8-4AE9-B6BF-F15AF3455CEC}"/>
                </a:ext>
              </a:extLst>
            </p:cNvPr>
            <p:cNvGrpSpPr/>
            <p:nvPr/>
          </p:nvGrpSpPr>
          <p:grpSpPr>
            <a:xfrm>
              <a:off x="3363144" y="2897457"/>
              <a:ext cx="5062653" cy="660290"/>
              <a:chOff x="3363144" y="2897457"/>
              <a:chExt cx="5062653" cy="660290"/>
            </a:xfrm>
          </p:grpSpPr>
          <p:sp>
            <p:nvSpPr>
              <p:cNvPr id="23" name="矩形 17">
                <a:extLst>
                  <a:ext uri="{FF2B5EF4-FFF2-40B4-BE49-F238E27FC236}">
                    <a16:creationId xmlns:a16="http://schemas.microsoft.com/office/drawing/2014/main" id="{CE855223-021A-4E25-AB9F-D293096525BE}"/>
                  </a:ext>
                </a:extLst>
              </p:cNvPr>
              <p:cNvSpPr/>
              <p:nvPr/>
            </p:nvSpPr>
            <p:spPr>
              <a:xfrm>
                <a:off x="3363144" y="289745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" name="TextBox 40">
                <a:extLst>
                  <a:ext uri="{FF2B5EF4-FFF2-40B4-BE49-F238E27FC236}">
                    <a16:creationId xmlns:a16="http://schemas.microsoft.com/office/drawing/2014/main" id="{53274E1F-A3EB-4B8F-9867-58DA6A5FBE4E}"/>
                  </a:ext>
                </a:extLst>
              </p:cNvPr>
              <p:cNvSpPr txBox="1"/>
              <p:nvPr/>
            </p:nvSpPr>
            <p:spPr>
              <a:xfrm>
                <a:off x="3923928" y="2920657"/>
                <a:ext cx="4281066" cy="637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可以启用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SNAT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地址转换及静态路由功能，以对端主机的外网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出外网，因为是以内核态工作在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层，所以稳定性、性能、开销比用户态应用层的代理服务好。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可以使用在线代理、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WEB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及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Socks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代理服务功能，以对端主机的外网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进行浏览，可用于中转被网络隔离的主机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75269EE-E7D9-4081-B6CF-90F21902E7FC}"/>
                </a:ext>
              </a:extLst>
            </p:cNvPr>
            <p:cNvGrpSpPr/>
            <p:nvPr/>
          </p:nvGrpSpPr>
          <p:grpSpPr>
            <a:xfrm>
              <a:off x="3370937" y="3633723"/>
              <a:ext cx="5062653" cy="648072"/>
              <a:chOff x="3370937" y="3633723"/>
              <a:chExt cx="5062653" cy="648072"/>
            </a:xfrm>
          </p:grpSpPr>
          <p:sp>
            <p:nvSpPr>
              <p:cNvPr id="21" name="矩形 17">
                <a:extLst>
                  <a:ext uri="{FF2B5EF4-FFF2-40B4-BE49-F238E27FC236}">
                    <a16:creationId xmlns:a16="http://schemas.microsoft.com/office/drawing/2014/main" id="{2D4015F1-C7AF-4756-B11B-3988B7E277BB}"/>
                  </a:ext>
                </a:extLst>
              </p:cNvPr>
              <p:cNvSpPr/>
              <p:nvPr/>
            </p:nvSpPr>
            <p:spPr>
              <a:xfrm>
                <a:off x="3370937" y="3633723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" name="TextBox 43">
                <a:extLst>
                  <a:ext uri="{FF2B5EF4-FFF2-40B4-BE49-F238E27FC236}">
                    <a16:creationId xmlns:a16="http://schemas.microsoft.com/office/drawing/2014/main" id="{34F386D2-1C14-4978-A7A7-B3B737667BF7}"/>
                  </a:ext>
                </a:extLst>
              </p:cNvPr>
              <p:cNvSpPr txBox="1"/>
              <p:nvPr/>
            </p:nvSpPr>
            <p:spPr>
              <a:xfrm>
                <a:off x="3910627" y="3633723"/>
                <a:ext cx="4176462" cy="474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GRE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隧道拉近两台主机的网络路由距离，在此基础上，利用两个虚拟隧道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，分别在两台主机上做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SNAT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DNAT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、静态路由策略，可以让流量通过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GRE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隧道快捷</a:t>
                </a:r>
                <a:r>
                  <a:rPr lang="zh-CN" altLang="en-US" sz="750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到达对方连接的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网络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8668D38E-E35A-43EC-B5CD-BA4589CD32B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82321" y="1994603"/>
              <a:ext cx="504056" cy="180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0" kern="1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685800">
                <a:defRPr/>
              </a:pPr>
              <a:r>
                <a:rPr lang="en-US" altLang="zh-CN" sz="1800" b="1" dirty="0">
                  <a:solidFill>
                    <a:sysClr val="window" lastClr="FFFFFF"/>
                  </a:solidFill>
                </a:rPr>
                <a:t>GRE</a:t>
              </a:r>
              <a:r>
                <a:rPr lang="zh-CN" altLang="en-US" sz="1800" b="1" dirty="0">
                  <a:solidFill>
                    <a:sysClr val="window" lastClr="FFFFFF"/>
                  </a:solidFill>
                </a:rPr>
                <a:t>隧道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49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684631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——TCP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97B72-0D99-4483-A157-BA308636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7E228C4-5EAE-4513-97EF-1D097B610E02}"/>
              </a:ext>
            </a:extLst>
          </p:cNvPr>
          <p:cNvGrpSpPr/>
          <p:nvPr/>
        </p:nvGrpSpPr>
        <p:grpSpPr>
          <a:xfrm>
            <a:off x="1277634" y="1044178"/>
            <a:ext cx="6588732" cy="2931728"/>
            <a:chOff x="827584" y="1176213"/>
            <a:chExt cx="7606006" cy="338437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76681CB-7F68-4B68-A844-2014F38CC7C7}"/>
                </a:ext>
              </a:extLst>
            </p:cNvPr>
            <p:cNvSpPr/>
            <p:nvPr/>
          </p:nvSpPr>
          <p:spPr>
            <a:xfrm>
              <a:off x="827584" y="1176213"/>
              <a:ext cx="1296144" cy="3384376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" name="五边形 24">
              <a:extLst>
                <a:ext uri="{FF2B5EF4-FFF2-40B4-BE49-F238E27FC236}">
                  <a16:creationId xmlns:a16="http://schemas.microsoft.com/office/drawing/2014/main" id="{C6C945DB-F68B-4316-B8C0-57EFF9F98EFA}"/>
                </a:ext>
              </a:extLst>
            </p:cNvPr>
            <p:cNvSpPr/>
            <p:nvPr/>
          </p:nvSpPr>
          <p:spPr>
            <a:xfrm>
              <a:off x="1505020" y="1383617"/>
              <a:ext cx="2108226" cy="648072"/>
            </a:xfrm>
            <a:prstGeom prst="homePlate">
              <a:avLst/>
            </a:prstGeom>
            <a:solidFill>
              <a:srgbClr val="0E647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五边形 25">
              <a:extLst>
                <a:ext uri="{FF2B5EF4-FFF2-40B4-BE49-F238E27FC236}">
                  <a16:creationId xmlns:a16="http://schemas.microsoft.com/office/drawing/2014/main" id="{CEF207D0-A552-4499-BAE0-D22B39797CB0}"/>
                </a:ext>
              </a:extLst>
            </p:cNvPr>
            <p:cNvSpPr/>
            <p:nvPr/>
          </p:nvSpPr>
          <p:spPr>
            <a:xfrm>
              <a:off x="1505020" y="2140537"/>
              <a:ext cx="2108226" cy="648072"/>
            </a:xfrm>
            <a:prstGeom prst="homePlate">
              <a:avLst/>
            </a:prstGeom>
            <a:solidFill>
              <a:srgbClr val="2DB2A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五边形 26">
              <a:extLst>
                <a:ext uri="{FF2B5EF4-FFF2-40B4-BE49-F238E27FC236}">
                  <a16:creationId xmlns:a16="http://schemas.microsoft.com/office/drawing/2014/main" id="{F42533DE-1497-4125-983C-102670E2AB27}"/>
                </a:ext>
              </a:extLst>
            </p:cNvPr>
            <p:cNvSpPr/>
            <p:nvPr/>
          </p:nvSpPr>
          <p:spPr>
            <a:xfrm>
              <a:off x="1505020" y="2897457"/>
              <a:ext cx="2108226" cy="648072"/>
            </a:xfrm>
            <a:prstGeom prst="homePlate">
              <a:avLst/>
            </a:prstGeom>
            <a:solidFill>
              <a:srgbClr val="F87A0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五边形 27">
              <a:extLst>
                <a:ext uri="{FF2B5EF4-FFF2-40B4-BE49-F238E27FC236}">
                  <a16:creationId xmlns:a16="http://schemas.microsoft.com/office/drawing/2014/main" id="{85D56A68-1A2A-4540-B2C1-88D1840EB297}"/>
                </a:ext>
              </a:extLst>
            </p:cNvPr>
            <p:cNvSpPr/>
            <p:nvPr/>
          </p:nvSpPr>
          <p:spPr>
            <a:xfrm>
              <a:off x="1505020" y="3654377"/>
              <a:ext cx="2108226" cy="648072"/>
            </a:xfrm>
            <a:prstGeom prst="homePlate">
              <a:avLst/>
            </a:prstGeom>
            <a:solidFill>
              <a:srgbClr val="74AF4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CB39B15-520E-49EB-A4F4-5D2598780BB1}"/>
                </a:ext>
              </a:extLst>
            </p:cNvPr>
            <p:cNvGrpSpPr/>
            <p:nvPr/>
          </p:nvGrpSpPr>
          <p:grpSpPr>
            <a:xfrm>
              <a:off x="3363144" y="1378213"/>
              <a:ext cx="5062653" cy="653476"/>
              <a:chOff x="3363144" y="1378213"/>
              <a:chExt cx="5062653" cy="653476"/>
            </a:xfrm>
          </p:grpSpPr>
          <p:sp>
            <p:nvSpPr>
              <p:cNvPr id="27" name="矩形 17">
                <a:extLst>
                  <a:ext uri="{FF2B5EF4-FFF2-40B4-BE49-F238E27FC236}">
                    <a16:creationId xmlns:a16="http://schemas.microsoft.com/office/drawing/2014/main" id="{6D541EDE-7BE5-48C9-BA27-B060488513DA}"/>
                  </a:ext>
                </a:extLst>
              </p:cNvPr>
              <p:cNvSpPr/>
              <p:nvPr/>
            </p:nvSpPr>
            <p:spPr>
              <a:xfrm>
                <a:off x="3363144" y="138361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" name="TextBox 30">
                <a:extLst>
                  <a:ext uri="{FF2B5EF4-FFF2-40B4-BE49-F238E27FC236}">
                    <a16:creationId xmlns:a16="http://schemas.microsoft.com/office/drawing/2014/main" id="{4560B326-6F36-4071-BD2F-442D7E619BFE}"/>
                  </a:ext>
                </a:extLst>
              </p:cNvPr>
              <p:cNvSpPr txBox="1"/>
              <p:nvPr/>
            </p:nvSpPr>
            <p:spPr>
              <a:xfrm>
                <a:off x="3923928" y="1378213"/>
                <a:ext cx="4281066" cy="637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负责在客户端、服务器之间做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SSL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到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TCP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协议的相互转换。对于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协议，可以利用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Cloudflare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等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CDN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云加速服务做任意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TCP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端口的中转，例如，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SSH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RDP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等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CS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应用，达到网络应用加速、防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DDoS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攻击、隐藏服务器信息、防屏蔽中转、过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WEB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代理过滤、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IPv4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/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IPv6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接入等作用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0C903C99-571E-4663-9C59-2B0E95B4C7A5}"/>
                </a:ext>
              </a:extLst>
            </p:cNvPr>
            <p:cNvSpPr txBox="1"/>
            <p:nvPr/>
          </p:nvSpPr>
          <p:spPr>
            <a:xfrm>
              <a:off x="1865061" y="1553765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功能</a:t>
              </a:r>
            </a:p>
          </p:txBody>
        </p: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9E1F647B-5263-416D-99C1-EF99D064387B}"/>
                </a:ext>
              </a:extLst>
            </p:cNvPr>
            <p:cNvSpPr txBox="1"/>
            <p:nvPr/>
          </p:nvSpPr>
          <p:spPr>
            <a:xfrm>
              <a:off x="1865061" y="2310684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服务器</a:t>
              </a: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94870403-A3F0-43F1-A262-3FA8CAB872DB}"/>
                </a:ext>
              </a:extLst>
            </p:cNvPr>
            <p:cNvSpPr txBox="1"/>
            <p:nvPr/>
          </p:nvSpPr>
          <p:spPr>
            <a:xfrm>
              <a:off x="1865060" y="3067604"/>
              <a:ext cx="1435515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客户端</a:t>
              </a:r>
            </a:p>
          </p:txBody>
        </p:sp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4DD3A259-2E11-4E9A-A5FC-2E484A6BECB0}"/>
                </a:ext>
              </a:extLst>
            </p:cNvPr>
            <p:cNvSpPr txBox="1"/>
            <p:nvPr/>
          </p:nvSpPr>
          <p:spPr>
            <a:xfrm>
              <a:off x="1865060" y="3824524"/>
              <a:ext cx="1296144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相关功能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079BF48-8789-48EC-B6E9-73C5AD79288A}"/>
                </a:ext>
              </a:extLst>
            </p:cNvPr>
            <p:cNvGrpSpPr/>
            <p:nvPr/>
          </p:nvGrpSpPr>
          <p:grpSpPr>
            <a:xfrm>
              <a:off x="3363144" y="2140537"/>
              <a:ext cx="5062653" cy="648072"/>
              <a:chOff x="3363144" y="2140537"/>
              <a:chExt cx="5062653" cy="648072"/>
            </a:xfrm>
          </p:grpSpPr>
          <p:sp>
            <p:nvSpPr>
              <p:cNvPr id="25" name="矩形 17">
                <a:extLst>
                  <a:ext uri="{FF2B5EF4-FFF2-40B4-BE49-F238E27FC236}">
                    <a16:creationId xmlns:a16="http://schemas.microsoft.com/office/drawing/2014/main" id="{88F71BCC-CDA1-40BB-BE44-04BCC0A24EDD}"/>
                  </a:ext>
                </a:extLst>
              </p:cNvPr>
              <p:cNvSpPr/>
              <p:nvPr/>
            </p:nvSpPr>
            <p:spPr>
              <a:xfrm>
                <a:off x="3363144" y="214053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" name="TextBox 37">
                <a:extLst>
                  <a:ext uri="{FF2B5EF4-FFF2-40B4-BE49-F238E27FC236}">
                    <a16:creationId xmlns:a16="http://schemas.microsoft.com/office/drawing/2014/main" id="{CC51D7EF-8A23-46A4-A436-1E5F40AB9F90}"/>
                  </a:ext>
                </a:extLst>
              </p:cNvPr>
              <p:cNvSpPr txBox="1"/>
              <p:nvPr/>
            </p:nvSpPr>
            <p:spPr>
              <a:xfrm>
                <a:off x="3910627" y="2151519"/>
                <a:ext cx="4176462" cy="311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“服务器”功能适用于本机及与本机相连的局域网、虚拟局域网（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）、互联网内的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TCP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服务器程序，将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TCP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协议转换为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SSL/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协议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85D4A78-DAC8-4AE9-B6BF-F15AF3455CEC}"/>
                </a:ext>
              </a:extLst>
            </p:cNvPr>
            <p:cNvGrpSpPr/>
            <p:nvPr/>
          </p:nvGrpSpPr>
          <p:grpSpPr>
            <a:xfrm>
              <a:off x="3363144" y="2897457"/>
              <a:ext cx="5062653" cy="648072"/>
              <a:chOff x="3363144" y="2897457"/>
              <a:chExt cx="5062653" cy="648072"/>
            </a:xfrm>
          </p:grpSpPr>
          <p:sp>
            <p:nvSpPr>
              <p:cNvPr id="23" name="矩形 17">
                <a:extLst>
                  <a:ext uri="{FF2B5EF4-FFF2-40B4-BE49-F238E27FC236}">
                    <a16:creationId xmlns:a16="http://schemas.microsoft.com/office/drawing/2014/main" id="{CE855223-021A-4E25-AB9F-D293096525BE}"/>
                  </a:ext>
                </a:extLst>
              </p:cNvPr>
              <p:cNvSpPr/>
              <p:nvPr/>
            </p:nvSpPr>
            <p:spPr>
              <a:xfrm>
                <a:off x="3363144" y="289745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" name="TextBox 40">
                <a:extLst>
                  <a:ext uri="{FF2B5EF4-FFF2-40B4-BE49-F238E27FC236}">
                    <a16:creationId xmlns:a16="http://schemas.microsoft.com/office/drawing/2014/main" id="{53274E1F-A3EB-4B8F-9867-58DA6A5FBE4E}"/>
                  </a:ext>
                </a:extLst>
              </p:cNvPr>
              <p:cNvSpPr txBox="1"/>
              <p:nvPr/>
            </p:nvSpPr>
            <p:spPr>
              <a:xfrm>
                <a:off x="3923928" y="2920657"/>
                <a:ext cx="4281066" cy="311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“客户端”功能适用于本机及与本机相连的局域网、虚拟局域网（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）、互联网内的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TCP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客户端程序，通过连接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SSL/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服务端口，间接连接其后的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TCP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服务端口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75269EE-E7D9-4081-B6CF-90F21902E7FC}"/>
                </a:ext>
              </a:extLst>
            </p:cNvPr>
            <p:cNvGrpSpPr/>
            <p:nvPr/>
          </p:nvGrpSpPr>
          <p:grpSpPr>
            <a:xfrm>
              <a:off x="3370937" y="3633723"/>
              <a:ext cx="5062653" cy="799935"/>
              <a:chOff x="3370937" y="3633723"/>
              <a:chExt cx="5062653" cy="799935"/>
            </a:xfrm>
          </p:grpSpPr>
          <p:sp>
            <p:nvSpPr>
              <p:cNvPr id="21" name="矩形 17">
                <a:extLst>
                  <a:ext uri="{FF2B5EF4-FFF2-40B4-BE49-F238E27FC236}">
                    <a16:creationId xmlns:a16="http://schemas.microsoft.com/office/drawing/2014/main" id="{2D4015F1-C7AF-4756-B11B-3988B7E277BB}"/>
                  </a:ext>
                </a:extLst>
              </p:cNvPr>
              <p:cNvSpPr/>
              <p:nvPr/>
            </p:nvSpPr>
            <p:spPr>
              <a:xfrm>
                <a:off x="3370937" y="3633723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" name="TextBox 43">
                <a:extLst>
                  <a:ext uri="{FF2B5EF4-FFF2-40B4-BE49-F238E27FC236}">
                    <a16:creationId xmlns:a16="http://schemas.microsoft.com/office/drawing/2014/main" id="{34F386D2-1C14-4978-A7A7-B3B737667BF7}"/>
                  </a:ext>
                </a:extLst>
              </p:cNvPr>
              <p:cNvSpPr txBox="1"/>
              <p:nvPr/>
            </p:nvSpPr>
            <p:spPr>
              <a:xfrm>
                <a:off x="3910627" y="3633723"/>
                <a:ext cx="4176462" cy="799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本机任何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TCP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服务端口，都可以转换为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端口，再由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CloudFlare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CDN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做代理，让任何地区的客户端都能方便快捷的接入。</a:t>
                </a:r>
              </a:p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本系统自带的是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Linux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版本的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TCP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转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WS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/SSL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程序，另外还有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Windows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版本，服务器、客户端均需运行本程序</a:t>
                </a:r>
              </a:p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8668D38E-E35A-43EC-B5CD-BA4589CD32B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82321" y="1994603"/>
              <a:ext cx="504056" cy="180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0" kern="1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685800">
                <a:defRPr/>
              </a:pPr>
              <a:r>
                <a:rPr lang="en-US" altLang="zh-CN" sz="1800" b="1" dirty="0">
                  <a:solidFill>
                    <a:sysClr val="window" lastClr="FFFFFF"/>
                  </a:solidFill>
                </a:rPr>
                <a:t>TCP</a:t>
              </a:r>
              <a:r>
                <a:rPr lang="zh-CN" altLang="en-US" sz="1800" b="1" dirty="0">
                  <a:solidFill>
                    <a:sysClr val="window" lastClr="FFFFFF"/>
                  </a:solidFill>
                </a:rPr>
                <a:t>转换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9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684631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——NAT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地址转换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97B72-0D99-4483-A157-BA308636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7E228C4-5EAE-4513-97EF-1D097B610E02}"/>
              </a:ext>
            </a:extLst>
          </p:cNvPr>
          <p:cNvGrpSpPr/>
          <p:nvPr/>
        </p:nvGrpSpPr>
        <p:grpSpPr>
          <a:xfrm>
            <a:off x="1277634" y="1044178"/>
            <a:ext cx="6588732" cy="2931728"/>
            <a:chOff x="827584" y="1176213"/>
            <a:chExt cx="7606006" cy="338437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76681CB-7F68-4B68-A844-2014F38CC7C7}"/>
                </a:ext>
              </a:extLst>
            </p:cNvPr>
            <p:cNvSpPr/>
            <p:nvPr/>
          </p:nvSpPr>
          <p:spPr>
            <a:xfrm>
              <a:off x="827584" y="1176213"/>
              <a:ext cx="1296144" cy="3384376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" name="五边形 24">
              <a:extLst>
                <a:ext uri="{FF2B5EF4-FFF2-40B4-BE49-F238E27FC236}">
                  <a16:creationId xmlns:a16="http://schemas.microsoft.com/office/drawing/2014/main" id="{C6C945DB-F68B-4316-B8C0-57EFF9F98EFA}"/>
                </a:ext>
              </a:extLst>
            </p:cNvPr>
            <p:cNvSpPr/>
            <p:nvPr/>
          </p:nvSpPr>
          <p:spPr>
            <a:xfrm>
              <a:off x="1505020" y="1383617"/>
              <a:ext cx="2108226" cy="648072"/>
            </a:xfrm>
            <a:prstGeom prst="homePlate">
              <a:avLst/>
            </a:prstGeom>
            <a:solidFill>
              <a:srgbClr val="0E647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五边形 25">
              <a:extLst>
                <a:ext uri="{FF2B5EF4-FFF2-40B4-BE49-F238E27FC236}">
                  <a16:creationId xmlns:a16="http://schemas.microsoft.com/office/drawing/2014/main" id="{CEF207D0-A552-4499-BAE0-D22B39797CB0}"/>
                </a:ext>
              </a:extLst>
            </p:cNvPr>
            <p:cNvSpPr/>
            <p:nvPr/>
          </p:nvSpPr>
          <p:spPr>
            <a:xfrm>
              <a:off x="1505020" y="2140537"/>
              <a:ext cx="2108226" cy="648072"/>
            </a:xfrm>
            <a:prstGeom prst="homePlate">
              <a:avLst/>
            </a:prstGeom>
            <a:solidFill>
              <a:srgbClr val="2DB2A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五边形 26">
              <a:extLst>
                <a:ext uri="{FF2B5EF4-FFF2-40B4-BE49-F238E27FC236}">
                  <a16:creationId xmlns:a16="http://schemas.microsoft.com/office/drawing/2014/main" id="{F42533DE-1497-4125-983C-102670E2AB27}"/>
                </a:ext>
              </a:extLst>
            </p:cNvPr>
            <p:cNvSpPr/>
            <p:nvPr/>
          </p:nvSpPr>
          <p:spPr>
            <a:xfrm>
              <a:off x="1505020" y="2897457"/>
              <a:ext cx="2108226" cy="648072"/>
            </a:xfrm>
            <a:prstGeom prst="homePlate">
              <a:avLst/>
            </a:prstGeom>
            <a:solidFill>
              <a:srgbClr val="F87A0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五边形 27">
              <a:extLst>
                <a:ext uri="{FF2B5EF4-FFF2-40B4-BE49-F238E27FC236}">
                  <a16:creationId xmlns:a16="http://schemas.microsoft.com/office/drawing/2014/main" id="{85D56A68-1A2A-4540-B2C1-88D1840EB297}"/>
                </a:ext>
              </a:extLst>
            </p:cNvPr>
            <p:cNvSpPr/>
            <p:nvPr/>
          </p:nvSpPr>
          <p:spPr>
            <a:xfrm>
              <a:off x="1505020" y="3654377"/>
              <a:ext cx="2108226" cy="648072"/>
            </a:xfrm>
            <a:prstGeom prst="homePlate">
              <a:avLst/>
            </a:prstGeom>
            <a:solidFill>
              <a:srgbClr val="74AF4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CB39B15-520E-49EB-A4F4-5D2598780BB1}"/>
                </a:ext>
              </a:extLst>
            </p:cNvPr>
            <p:cNvGrpSpPr/>
            <p:nvPr/>
          </p:nvGrpSpPr>
          <p:grpSpPr>
            <a:xfrm>
              <a:off x="3363144" y="1378213"/>
              <a:ext cx="5062653" cy="653476"/>
              <a:chOff x="3363144" y="1378213"/>
              <a:chExt cx="5062653" cy="653476"/>
            </a:xfrm>
          </p:grpSpPr>
          <p:sp>
            <p:nvSpPr>
              <p:cNvPr id="27" name="矩形 17">
                <a:extLst>
                  <a:ext uri="{FF2B5EF4-FFF2-40B4-BE49-F238E27FC236}">
                    <a16:creationId xmlns:a16="http://schemas.microsoft.com/office/drawing/2014/main" id="{6D541EDE-7BE5-48C9-BA27-B060488513DA}"/>
                  </a:ext>
                </a:extLst>
              </p:cNvPr>
              <p:cNvSpPr/>
              <p:nvPr/>
            </p:nvSpPr>
            <p:spPr>
              <a:xfrm>
                <a:off x="3363144" y="138361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" name="TextBox 30">
                <a:extLst>
                  <a:ext uri="{FF2B5EF4-FFF2-40B4-BE49-F238E27FC236}">
                    <a16:creationId xmlns:a16="http://schemas.microsoft.com/office/drawing/2014/main" id="{4560B326-6F36-4071-BD2F-442D7E619BFE}"/>
                  </a:ext>
                </a:extLst>
              </p:cNvPr>
              <p:cNvSpPr txBox="1"/>
              <p:nvPr/>
            </p:nvSpPr>
            <p:spPr>
              <a:xfrm>
                <a:off x="3923928" y="1378213"/>
                <a:ext cx="4281066" cy="311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NAT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地址转换包括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SNAT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源地址转换、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DNAT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目的地址转换和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REDIRECT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三种类型，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地址可以是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IPv4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或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IPv6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，有流量统计，可以设置每日流量上限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0C903C99-571E-4663-9C59-2B0E95B4C7A5}"/>
                </a:ext>
              </a:extLst>
            </p:cNvPr>
            <p:cNvSpPr txBox="1"/>
            <p:nvPr/>
          </p:nvSpPr>
          <p:spPr>
            <a:xfrm>
              <a:off x="1865061" y="1553765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功能</a:t>
              </a:r>
            </a:p>
          </p:txBody>
        </p: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9E1F647B-5263-416D-99C1-EF99D064387B}"/>
                </a:ext>
              </a:extLst>
            </p:cNvPr>
            <p:cNvSpPr txBox="1"/>
            <p:nvPr/>
          </p:nvSpPr>
          <p:spPr>
            <a:xfrm>
              <a:off x="1865061" y="2310684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用途</a:t>
              </a: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94870403-A3F0-43F1-A262-3FA8CAB872DB}"/>
                </a:ext>
              </a:extLst>
            </p:cNvPr>
            <p:cNvSpPr txBox="1"/>
            <p:nvPr/>
          </p:nvSpPr>
          <p:spPr>
            <a:xfrm>
              <a:off x="1865060" y="3067604"/>
              <a:ext cx="1435515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端口转移</a:t>
              </a:r>
            </a:p>
          </p:txBody>
        </p:sp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4DD3A259-2E11-4E9A-A5FC-2E484A6BECB0}"/>
                </a:ext>
              </a:extLst>
            </p:cNvPr>
            <p:cNvSpPr txBox="1"/>
            <p:nvPr/>
          </p:nvSpPr>
          <p:spPr>
            <a:xfrm>
              <a:off x="1865060" y="3824524"/>
              <a:ext cx="1296144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相关功能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079BF48-8789-48EC-B6E9-73C5AD79288A}"/>
                </a:ext>
              </a:extLst>
            </p:cNvPr>
            <p:cNvGrpSpPr/>
            <p:nvPr/>
          </p:nvGrpSpPr>
          <p:grpSpPr>
            <a:xfrm>
              <a:off x="3363144" y="2140537"/>
              <a:ext cx="5062653" cy="810917"/>
              <a:chOff x="3363144" y="2140537"/>
              <a:chExt cx="5062653" cy="810917"/>
            </a:xfrm>
          </p:grpSpPr>
          <p:sp>
            <p:nvSpPr>
              <p:cNvPr id="25" name="矩形 17">
                <a:extLst>
                  <a:ext uri="{FF2B5EF4-FFF2-40B4-BE49-F238E27FC236}">
                    <a16:creationId xmlns:a16="http://schemas.microsoft.com/office/drawing/2014/main" id="{88F71BCC-CDA1-40BB-BE44-04BCC0A24EDD}"/>
                  </a:ext>
                </a:extLst>
              </p:cNvPr>
              <p:cNvSpPr/>
              <p:nvPr/>
            </p:nvSpPr>
            <p:spPr>
              <a:xfrm>
                <a:off x="3363144" y="214053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" name="TextBox 37">
                <a:extLst>
                  <a:ext uri="{FF2B5EF4-FFF2-40B4-BE49-F238E27FC236}">
                    <a16:creationId xmlns:a16="http://schemas.microsoft.com/office/drawing/2014/main" id="{CC51D7EF-8A23-46A4-A436-1E5F40AB9F90}"/>
                  </a:ext>
                </a:extLst>
              </p:cNvPr>
              <p:cNvSpPr txBox="1"/>
              <p:nvPr/>
            </p:nvSpPr>
            <p:spPr>
              <a:xfrm>
                <a:off x="3910627" y="2151519"/>
                <a:ext cx="4176462" cy="799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可以在云主机上自建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VPC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网关，实现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NAT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GRE</a:t>
                </a:r>
                <a:r>
                  <a:rPr lang="zh-CN" altLang="en-US" sz="750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等功能，只需要一个公网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，其它云主机都是内网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，由此构建多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WAN 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VPC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网络，可以降低成本（公有云官方的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NAT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网关一般比优惠价的云主机定价高）、扩展功能（公有云官方的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NAT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网关一般比大地云控功能少）、统一管理（集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种功能于一身，兼容多云、虚拟及硬件平台）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85D4A78-DAC8-4AE9-B6BF-F15AF3455CEC}"/>
                </a:ext>
              </a:extLst>
            </p:cNvPr>
            <p:cNvGrpSpPr/>
            <p:nvPr/>
          </p:nvGrpSpPr>
          <p:grpSpPr>
            <a:xfrm>
              <a:off x="3363144" y="2897457"/>
              <a:ext cx="5062653" cy="648072"/>
              <a:chOff x="3363144" y="2897457"/>
              <a:chExt cx="5062653" cy="648072"/>
            </a:xfrm>
          </p:grpSpPr>
          <p:sp>
            <p:nvSpPr>
              <p:cNvPr id="23" name="矩形 17">
                <a:extLst>
                  <a:ext uri="{FF2B5EF4-FFF2-40B4-BE49-F238E27FC236}">
                    <a16:creationId xmlns:a16="http://schemas.microsoft.com/office/drawing/2014/main" id="{CE855223-021A-4E25-AB9F-D293096525BE}"/>
                  </a:ext>
                </a:extLst>
              </p:cNvPr>
              <p:cNvSpPr/>
              <p:nvPr/>
            </p:nvSpPr>
            <p:spPr>
              <a:xfrm>
                <a:off x="3363144" y="289745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" name="TextBox 40">
                <a:extLst>
                  <a:ext uri="{FF2B5EF4-FFF2-40B4-BE49-F238E27FC236}">
                    <a16:creationId xmlns:a16="http://schemas.microsoft.com/office/drawing/2014/main" id="{53274E1F-A3EB-4B8F-9867-58DA6A5FBE4E}"/>
                  </a:ext>
                </a:extLst>
              </p:cNvPr>
              <p:cNvSpPr txBox="1"/>
              <p:nvPr/>
            </p:nvSpPr>
            <p:spPr>
              <a:xfrm>
                <a:off x="3923928" y="2920657"/>
                <a:ext cx="4281066" cy="474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通用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TCP</a:t>
                </a:r>
                <a:r>
                  <a:rPr lang="zh-CN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UDP</a:t>
                </a:r>
                <a:r>
                  <a:rPr lang="zh-CN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代理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/</a:t>
                </a:r>
                <a:r>
                  <a:rPr lang="zh-CN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中继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/</a:t>
                </a:r>
                <a:r>
                  <a:rPr lang="zh-CN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中转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/</a:t>
                </a:r>
                <a:r>
                  <a:rPr lang="zh-CN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接力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/</a:t>
                </a:r>
                <a:r>
                  <a:rPr lang="zh-CN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跳板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/</a:t>
                </a:r>
                <a:r>
                  <a:rPr lang="zh-CN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堡垒机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/</a:t>
                </a:r>
                <a:r>
                  <a:rPr lang="zh-CN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故障转移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/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隐藏来源</a:t>
                </a:r>
                <a:r>
                  <a:rPr lang="en-US" altLang="zh-CN" sz="750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/</a:t>
                </a:r>
                <a:r>
                  <a:rPr lang="zh-CN" altLang="zh-CN" sz="750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四</a:t>
                </a:r>
                <a:r>
                  <a:rPr lang="zh-CN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层转发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/</a:t>
                </a:r>
                <a:r>
                  <a:rPr lang="zh-CN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四层服务器负载均衡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/Multi-hop 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L4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Proxy/</a:t>
                </a:r>
                <a:r>
                  <a:rPr lang="zh-CN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虚拟服务（蜜罐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Honeypot</a:t>
                </a:r>
                <a:r>
                  <a:rPr lang="zh-CN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）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/</a:t>
                </a:r>
                <a:r>
                  <a:rPr lang="zh-CN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端口转移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，用于挽救被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Q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机，或更换客户端来源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地址、服务器目的端口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75269EE-E7D9-4081-B6CF-90F21902E7FC}"/>
                </a:ext>
              </a:extLst>
            </p:cNvPr>
            <p:cNvGrpSpPr/>
            <p:nvPr/>
          </p:nvGrpSpPr>
          <p:grpSpPr>
            <a:xfrm>
              <a:off x="3370937" y="3633723"/>
              <a:ext cx="5062653" cy="799935"/>
              <a:chOff x="3370937" y="3633723"/>
              <a:chExt cx="5062653" cy="799935"/>
            </a:xfrm>
          </p:grpSpPr>
          <p:sp>
            <p:nvSpPr>
              <p:cNvPr id="21" name="矩形 17">
                <a:extLst>
                  <a:ext uri="{FF2B5EF4-FFF2-40B4-BE49-F238E27FC236}">
                    <a16:creationId xmlns:a16="http://schemas.microsoft.com/office/drawing/2014/main" id="{2D4015F1-C7AF-4756-B11B-3988B7E277BB}"/>
                  </a:ext>
                </a:extLst>
              </p:cNvPr>
              <p:cNvSpPr/>
              <p:nvPr/>
            </p:nvSpPr>
            <p:spPr>
              <a:xfrm>
                <a:off x="3370937" y="3633723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" name="TextBox 43">
                <a:extLst>
                  <a:ext uri="{FF2B5EF4-FFF2-40B4-BE49-F238E27FC236}">
                    <a16:creationId xmlns:a16="http://schemas.microsoft.com/office/drawing/2014/main" id="{34F386D2-1C14-4978-A7A7-B3B737667BF7}"/>
                  </a:ext>
                </a:extLst>
              </p:cNvPr>
              <p:cNvSpPr txBox="1"/>
              <p:nvPr/>
            </p:nvSpPr>
            <p:spPr>
              <a:xfrm>
                <a:off x="3910627" y="3633723"/>
                <a:ext cx="4176462" cy="799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各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服务器的总体设置自带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SNAT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功能，用于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虚拟网络上外网；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用户也有“用户端口映射”功能，可以实现外网访问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客户端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OS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的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DNAT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功能。本机各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客户端的总体设置也自带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SNAT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功能，用于相连的局域网通过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客户端上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服务器外网。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GRE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隧道也有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DNAT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功能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8668D38E-E35A-43EC-B5CD-BA4589CD32B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82321" y="1994603"/>
              <a:ext cx="504056" cy="180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0" kern="1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685800">
                <a:defRPr/>
              </a:pPr>
              <a:r>
                <a:rPr lang="en-US" altLang="zh-CN" sz="1800" b="1" dirty="0">
                  <a:solidFill>
                    <a:sysClr val="window" lastClr="FFFFFF"/>
                  </a:solidFill>
                </a:rPr>
                <a:t>NAT</a:t>
              </a:r>
              <a:r>
                <a:rPr lang="zh-CN" altLang="en-US" sz="1800" b="1" dirty="0">
                  <a:solidFill>
                    <a:sysClr val="window" lastClr="FFFFFF"/>
                  </a:solidFill>
                </a:rPr>
                <a:t>地址转换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835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标题 1"/>
          <p:cNvSpPr txBox="1">
            <a:spLocks/>
          </p:cNvSpPr>
          <p:nvPr/>
        </p:nvSpPr>
        <p:spPr>
          <a:xfrm>
            <a:off x="750023" y="116603"/>
            <a:ext cx="6032814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——OS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应用模型</a:t>
            </a:r>
          </a:p>
        </p:txBody>
      </p:sp>
      <p:pic>
        <p:nvPicPr>
          <p:cNvPr id="371" name="图片 370">
            <a:extLst>
              <a:ext uri="{FF2B5EF4-FFF2-40B4-BE49-F238E27FC236}">
                <a16:creationId xmlns:a16="http://schemas.microsoft.com/office/drawing/2014/main" id="{F7B7AE53-2929-4ECA-A857-C18A17757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205B71-5F9A-6DD4-3D25-629FB66D4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9" y="940928"/>
            <a:ext cx="7178662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268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684631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静态路由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97B72-0D99-4483-A157-BA308636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7E228C4-5EAE-4513-97EF-1D097B610E02}"/>
              </a:ext>
            </a:extLst>
          </p:cNvPr>
          <p:cNvGrpSpPr/>
          <p:nvPr/>
        </p:nvGrpSpPr>
        <p:grpSpPr>
          <a:xfrm>
            <a:off x="1277634" y="1044178"/>
            <a:ext cx="6588732" cy="2931728"/>
            <a:chOff x="827584" y="1176213"/>
            <a:chExt cx="7606006" cy="338437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76681CB-7F68-4B68-A844-2014F38CC7C7}"/>
                </a:ext>
              </a:extLst>
            </p:cNvPr>
            <p:cNvSpPr/>
            <p:nvPr/>
          </p:nvSpPr>
          <p:spPr>
            <a:xfrm>
              <a:off x="827584" y="1176213"/>
              <a:ext cx="1296144" cy="3384376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" name="五边形 24">
              <a:extLst>
                <a:ext uri="{FF2B5EF4-FFF2-40B4-BE49-F238E27FC236}">
                  <a16:creationId xmlns:a16="http://schemas.microsoft.com/office/drawing/2014/main" id="{C6C945DB-F68B-4316-B8C0-57EFF9F98EFA}"/>
                </a:ext>
              </a:extLst>
            </p:cNvPr>
            <p:cNvSpPr/>
            <p:nvPr/>
          </p:nvSpPr>
          <p:spPr>
            <a:xfrm>
              <a:off x="1505020" y="1383617"/>
              <a:ext cx="2108226" cy="648072"/>
            </a:xfrm>
            <a:prstGeom prst="homePlate">
              <a:avLst/>
            </a:prstGeom>
            <a:solidFill>
              <a:srgbClr val="0E647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五边形 25">
              <a:extLst>
                <a:ext uri="{FF2B5EF4-FFF2-40B4-BE49-F238E27FC236}">
                  <a16:creationId xmlns:a16="http://schemas.microsoft.com/office/drawing/2014/main" id="{CEF207D0-A552-4499-BAE0-D22B39797CB0}"/>
                </a:ext>
              </a:extLst>
            </p:cNvPr>
            <p:cNvSpPr/>
            <p:nvPr/>
          </p:nvSpPr>
          <p:spPr>
            <a:xfrm>
              <a:off x="1505020" y="2140537"/>
              <a:ext cx="2108226" cy="648072"/>
            </a:xfrm>
            <a:prstGeom prst="homePlate">
              <a:avLst/>
            </a:prstGeom>
            <a:solidFill>
              <a:srgbClr val="2DB2A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五边形 26">
              <a:extLst>
                <a:ext uri="{FF2B5EF4-FFF2-40B4-BE49-F238E27FC236}">
                  <a16:creationId xmlns:a16="http://schemas.microsoft.com/office/drawing/2014/main" id="{F42533DE-1497-4125-983C-102670E2AB27}"/>
                </a:ext>
              </a:extLst>
            </p:cNvPr>
            <p:cNvSpPr/>
            <p:nvPr/>
          </p:nvSpPr>
          <p:spPr>
            <a:xfrm>
              <a:off x="1505020" y="2897457"/>
              <a:ext cx="2108226" cy="648072"/>
            </a:xfrm>
            <a:prstGeom prst="homePlate">
              <a:avLst/>
            </a:prstGeom>
            <a:solidFill>
              <a:srgbClr val="F87A0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五边形 27">
              <a:extLst>
                <a:ext uri="{FF2B5EF4-FFF2-40B4-BE49-F238E27FC236}">
                  <a16:creationId xmlns:a16="http://schemas.microsoft.com/office/drawing/2014/main" id="{85D56A68-1A2A-4540-B2C1-88D1840EB297}"/>
                </a:ext>
              </a:extLst>
            </p:cNvPr>
            <p:cNvSpPr/>
            <p:nvPr/>
          </p:nvSpPr>
          <p:spPr>
            <a:xfrm>
              <a:off x="1505020" y="3654377"/>
              <a:ext cx="2108226" cy="648072"/>
            </a:xfrm>
            <a:prstGeom prst="homePlate">
              <a:avLst/>
            </a:prstGeom>
            <a:solidFill>
              <a:srgbClr val="74AF4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CB39B15-520E-49EB-A4F4-5D2598780BB1}"/>
                </a:ext>
              </a:extLst>
            </p:cNvPr>
            <p:cNvGrpSpPr/>
            <p:nvPr/>
          </p:nvGrpSpPr>
          <p:grpSpPr>
            <a:xfrm>
              <a:off x="3363144" y="1378213"/>
              <a:ext cx="5062653" cy="653476"/>
              <a:chOff x="3363144" y="1378213"/>
              <a:chExt cx="5062653" cy="653476"/>
            </a:xfrm>
          </p:grpSpPr>
          <p:sp>
            <p:nvSpPr>
              <p:cNvPr id="27" name="矩形 17">
                <a:extLst>
                  <a:ext uri="{FF2B5EF4-FFF2-40B4-BE49-F238E27FC236}">
                    <a16:creationId xmlns:a16="http://schemas.microsoft.com/office/drawing/2014/main" id="{6D541EDE-7BE5-48C9-BA27-B060488513DA}"/>
                  </a:ext>
                </a:extLst>
              </p:cNvPr>
              <p:cNvSpPr/>
              <p:nvPr/>
            </p:nvSpPr>
            <p:spPr>
              <a:xfrm>
                <a:off x="3363144" y="138361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" name="TextBox 30">
                <a:extLst>
                  <a:ext uri="{FF2B5EF4-FFF2-40B4-BE49-F238E27FC236}">
                    <a16:creationId xmlns:a16="http://schemas.microsoft.com/office/drawing/2014/main" id="{4560B326-6F36-4071-BD2F-442D7E619BFE}"/>
                  </a:ext>
                </a:extLst>
              </p:cNvPr>
              <p:cNvSpPr txBox="1"/>
              <p:nvPr/>
            </p:nvSpPr>
            <p:spPr>
              <a:xfrm>
                <a:off x="3923928" y="1378213"/>
                <a:ext cx="4281066" cy="1485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可以对 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IPv4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IPv6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网络的不同目的地址设置相应的网关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</a:p>
            </p:txBody>
          </p:sp>
        </p:grp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0C903C99-571E-4663-9C59-2B0E95B4C7A5}"/>
                </a:ext>
              </a:extLst>
            </p:cNvPr>
            <p:cNvSpPr txBox="1"/>
            <p:nvPr/>
          </p:nvSpPr>
          <p:spPr>
            <a:xfrm>
              <a:off x="1865061" y="1553765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功能</a:t>
              </a:r>
            </a:p>
          </p:txBody>
        </p: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9E1F647B-5263-416D-99C1-EF99D064387B}"/>
                </a:ext>
              </a:extLst>
            </p:cNvPr>
            <p:cNvSpPr txBox="1"/>
            <p:nvPr/>
          </p:nvSpPr>
          <p:spPr>
            <a:xfrm>
              <a:off x="1865061" y="2310684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服务器</a:t>
              </a: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94870403-A3F0-43F1-A262-3FA8CAB872DB}"/>
                </a:ext>
              </a:extLst>
            </p:cNvPr>
            <p:cNvSpPr txBox="1"/>
            <p:nvPr/>
          </p:nvSpPr>
          <p:spPr>
            <a:xfrm>
              <a:off x="1865060" y="3067604"/>
              <a:ext cx="1435515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客户端</a:t>
              </a:r>
            </a:p>
          </p:txBody>
        </p:sp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4DD3A259-2E11-4E9A-A5FC-2E484A6BECB0}"/>
                </a:ext>
              </a:extLst>
            </p:cNvPr>
            <p:cNvSpPr txBox="1"/>
            <p:nvPr/>
          </p:nvSpPr>
          <p:spPr>
            <a:xfrm>
              <a:off x="1865060" y="3824524"/>
              <a:ext cx="1296144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相关功能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079BF48-8789-48EC-B6E9-73C5AD79288A}"/>
                </a:ext>
              </a:extLst>
            </p:cNvPr>
            <p:cNvGrpSpPr/>
            <p:nvPr/>
          </p:nvGrpSpPr>
          <p:grpSpPr>
            <a:xfrm>
              <a:off x="3363144" y="2140537"/>
              <a:ext cx="5062653" cy="648072"/>
              <a:chOff x="3363144" y="2140537"/>
              <a:chExt cx="5062653" cy="648072"/>
            </a:xfrm>
          </p:grpSpPr>
          <p:sp>
            <p:nvSpPr>
              <p:cNvPr id="25" name="矩形 17">
                <a:extLst>
                  <a:ext uri="{FF2B5EF4-FFF2-40B4-BE49-F238E27FC236}">
                    <a16:creationId xmlns:a16="http://schemas.microsoft.com/office/drawing/2014/main" id="{88F71BCC-CDA1-40BB-BE44-04BCC0A24EDD}"/>
                  </a:ext>
                </a:extLst>
              </p:cNvPr>
              <p:cNvSpPr/>
              <p:nvPr/>
            </p:nvSpPr>
            <p:spPr>
              <a:xfrm>
                <a:off x="3363144" y="214053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" name="TextBox 37">
                <a:extLst>
                  <a:ext uri="{FF2B5EF4-FFF2-40B4-BE49-F238E27FC236}">
                    <a16:creationId xmlns:a16="http://schemas.microsoft.com/office/drawing/2014/main" id="{CC51D7EF-8A23-46A4-A436-1E5F40AB9F90}"/>
                  </a:ext>
                </a:extLst>
              </p:cNvPr>
              <p:cNvSpPr txBox="1"/>
              <p:nvPr/>
            </p:nvSpPr>
            <p:spPr>
              <a:xfrm>
                <a:off x="3910627" y="2151519"/>
                <a:ext cx="4176462" cy="1485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当本机处于路由器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/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三层交换机内时，可为路由器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/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三层交换机外面的网络提供回程路由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85D4A78-DAC8-4AE9-B6BF-F15AF3455CEC}"/>
                </a:ext>
              </a:extLst>
            </p:cNvPr>
            <p:cNvGrpSpPr/>
            <p:nvPr/>
          </p:nvGrpSpPr>
          <p:grpSpPr>
            <a:xfrm>
              <a:off x="3363144" y="2897457"/>
              <a:ext cx="5062653" cy="648072"/>
              <a:chOff x="3363144" y="2897457"/>
              <a:chExt cx="5062653" cy="648072"/>
            </a:xfrm>
          </p:grpSpPr>
          <p:sp>
            <p:nvSpPr>
              <p:cNvPr id="23" name="矩形 17">
                <a:extLst>
                  <a:ext uri="{FF2B5EF4-FFF2-40B4-BE49-F238E27FC236}">
                    <a16:creationId xmlns:a16="http://schemas.microsoft.com/office/drawing/2014/main" id="{CE855223-021A-4E25-AB9F-D293096525BE}"/>
                  </a:ext>
                </a:extLst>
              </p:cNvPr>
              <p:cNvSpPr/>
              <p:nvPr/>
            </p:nvSpPr>
            <p:spPr>
              <a:xfrm>
                <a:off x="3363144" y="289745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" name="TextBox 40">
                <a:extLst>
                  <a:ext uri="{FF2B5EF4-FFF2-40B4-BE49-F238E27FC236}">
                    <a16:creationId xmlns:a16="http://schemas.microsoft.com/office/drawing/2014/main" id="{53274E1F-A3EB-4B8F-9867-58DA6A5FBE4E}"/>
                  </a:ext>
                </a:extLst>
              </p:cNvPr>
              <p:cNvSpPr txBox="1"/>
              <p:nvPr/>
            </p:nvSpPr>
            <p:spPr>
              <a:xfrm>
                <a:off x="3923928" y="2920657"/>
                <a:ext cx="4281066" cy="311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有多个网络接入时，到达同一个目的地址有多种途径，可以设置最优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/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最近的网关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减少网络延时、加大网络带宽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75269EE-E7D9-4081-B6CF-90F21902E7FC}"/>
                </a:ext>
              </a:extLst>
            </p:cNvPr>
            <p:cNvGrpSpPr/>
            <p:nvPr/>
          </p:nvGrpSpPr>
          <p:grpSpPr>
            <a:xfrm>
              <a:off x="3370937" y="3633723"/>
              <a:ext cx="5062653" cy="648072"/>
              <a:chOff x="3370937" y="3633723"/>
              <a:chExt cx="5062653" cy="648072"/>
            </a:xfrm>
          </p:grpSpPr>
          <p:sp>
            <p:nvSpPr>
              <p:cNvPr id="21" name="矩形 17">
                <a:extLst>
                  <a:ext uri="{FF2B5EF4-FFF2-40B4-BE49-F238E27FC236}">
                    <a16:creationId xmlns:a16="http://schemas.microsoft.com/office/drawing/2014/main" id="{2D4015F1-C7AF-4756-B11B-3988B7E277BB}"/>
                  </a:ext>
                </a:extLst>
              </p:cNvPr>
              <p:cNvSpPr/>
              <p:nvPr/>
            </p:nvSpPr>
            <p:spPr>
              <a:xfrm>
                <a:off x="3370937" y="3633723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" name="TextBox 43">
                <a:extLst>
                  <a:ext uri="{FF2B5EF4-FFF2-40B4-BE49-F238E27FC236}">
                    <a16:creationId xmlns:a16="http://schemas.microsoft.com/office/drawing/2014/main" id="{34F386D2-1C14-4978-A7A7-B3B737667BF7}"/>
                  </a:ext>
                </a:extLst>
              </p:cNvPr>
              <p:cNvSpPr txBox="1"/>
              <p:nvPr/>
            </p:nvSpPr>
            <p:spPr>
              <a:xfrm>
                <a:off x="3910627" y="3633723"/>
                <a:ext cx="4176462" cy="1485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GRE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隧道、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SNAT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DNAT</a:t>
                </a:r>
                <a:r>
                  <a:rPr lang="zh-CN" altLang="en-US" sz="750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策略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等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8668D38E-E35A-43EC-B5CD-BA4589CD32B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82321" y="1994603"/>
              <a:ext cx="504056" cy="180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0" kern="1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685800">
                <a:defRPr/>
              </a:pPr>
              <a:r>
                <a:rPr lang="zh-CN" altLang="en-US" sz="1800" b="1" dirty="0">
                  <a:solidFill>
                    <a:sysClr val="window" lastClr="FFFFFF"/>
                  </a:solidFill>
                </a:rPr>
                <a:t>静态路由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7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684631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网络存储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97B72-0D99-4483-A157-BA308636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7E228C4-5EAE-4513-97EF-1D097B610E02}"/>
              </a:ext>
            </a:extLst>
          </p:cNvPr>
          <p:cNvGrpSpPr/>
          <p:nvPr/>
        </p:nvGrpSpPr>
        <p:grpSpPr>
          <a:xfrm>
            <a:off x="1277634" y="1044178"/>
            <a:ext cx="6581981" cy="2931728"/>
            <a:chOff x="827584" y="1176213"/>
            <a:chExt cx="7598213" cy="338437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76681CB-7F68-4B68-A844-2014F38CC7C7}"/>
                </a:ext>
              </a:extLst>
            </p:cNvPr>
            <p:cNvSpPr/>
            <p:nvPr/>
          </p:nvSpPr>
          <p:spPr>
            <a:xfrm>
              <a:off x="827584" y="1176213"/>
              <a:ext cx="1296144" cy="3384376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" name="五边形 24">
              <a:extLst>
                <a:ext uri="{FF2B5EF4-FFF2-40B4-BE49-F238E27FC236}">
                  <a16:creationId xmlns:a16="http://schemas.microsoft.com/office/drawing/2014/main" id="{C6C945DB-F68B-4316-B8C0-57EFF9F98EFA}"/>
                </a:ext>
              </a:extLst>
            </p:cNvPr>
            <p:cNvSpPr/>
            <p:nvPr/>
          </p:nvSpPr>
          <p:spPr>
            <a:xfrm>
              <a:off x="1505020" y="1383617"/>
              <a:ext cx="2108226" cy="648072"/>
            </a:xfrm>
            <a:prstGeom prst="homePlate">
              <a:avLst/>
            </a:prstGeom>
            <a:solidFill>
              <a:srgbClr val="0E647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五边形 25">
              <a:extLst>
                <a:ext uri="{FF2B5EF4-FFF2-40B4-BE49-F238E27FC236}">
                  <a16:creationId xmlns:a16="http://schemas.microsoft.com/office/drawing/2014/main" id="{CEF207D0-A552-4499-BAE0-D22B39797CB0}"/>
                </a:ext>
              </a:extLst>
            </p:cNvPr>
            <p:cNvSpPr/>
            <p:nvPr/>
          </p:nvSpPr>
          <p:spPr>
            <a:xfrm>
              <a:off x="1505020" y="2140537"/>
              <a:ext cx="2108226" cy="648072"/>
            </a:xfrm>
            <a:prstGeom prst="homePlate">
              <a:avLst/>
            </a:prstGeom>
            <a:solidFill>
              <a:srgbClr val="2DB2A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五边形 26">
              <a:extLst>
                <a:ext uri="{FF2B5EF4-FFF2-40B4-BE49-F238E27FC236}">
                  <a16:creationId xmlns:a16="http://schemas.microsoft.com/office/drawing/2014/main" id="{F42533DE-1497-4125-983C-102670E2AB27}"/>
                </a:ext>
              </a:extLst>
            </p:cNvPr>
            <p:cNvSpPr/>
            <p:nvPr/>
          </p:nvSpPr>
          <p:spPr>
            <a:xfrm>
              <a:off x="1505020" y="2897457"/>
              <a:ext cx="2108226" cy="648072"/>
            </a:xfrm>
            <a:prstGeom prst="homePlate">
              <a:avLst/>
            </a:prstGeom>
            <a:solidFill>
              <a:srgbClr val="F87A0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五边形 27">
              <a:extLst>
                <a:ext uri="{FF2B5EF4-FFF2-40B4-BE49-F238E27FC236}">
                  <a16:creationId xmlns:a16="http://schemas.microsoft.com/office/drawing/2014/main" id="{85D56A68-1A2A-4540-B2C1-88D1840EB297}"/>
                </a:ext>
              </a:extLst>
            </p:cNvPr>
            <p:cNvSpPr/>
            <p:nvPr/>
          </p:nvSpPr>
          <p:spPr>
            <a:xfrm>
              <a:off x="1505020" y="3654377"/>
              <a:ext cx="2108226" cy="648072"/>
            </a:xfrm>
            <a:prstGeom prst="homePlate">
              <a:avLst/>
            </a:prstGeom>
            <a:solidFill>
              <a:srgbClr val="74AF4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CB39B15-520E-49EB-A4F4-5D2598780BB1}"/>
                </a:ext>
              </a:extLst>
            </p:cNvPr>
            <p:cNvGrpSpPr/>
            <p:nvPr/>
          </p:nvGrpSpPr>
          <p:grpSpPr>
            <a:xfrm>
              <a:off x="3363144" y="1383617"/>
              <a:ext cx="5062653" cy="648072"/>
              <a:chOff x="3363144" y="1383617"/>
              <a:chExt cx="5062653" cy="648072"/>
            </a:xfrm>
          </p:grpSpPr>
          <p:sp>
            <p:nvSpPr>
              <p:cNvPr id="27" name="矩形 17">
                <a:extLst>
                  <a:ext uri="{FF2B5EF4-FFF2-40B4-BE49-F238E27FC236}">
                    <a16:creationId xmlns:a16="http://schemas.microsoft.com/office/drawing/2014/main" id="{6D541EDE-7BE5-48C9-BA27-B060488513DA}"/>
                  </a:ext>
                </a:extLst>
              </p:cNvPr>
              <p:cNvSpPr/>
              <p:nvPr/>
            </p:nvSpPr>
            <p:spPr>
              <a:xfrm>
                <a:off x="3363144" y="138361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" name="TextBox 30">
                <a:extLst>
                  <a:ext uri="{FF2B5EF4-FFF2-40B4-BE49-F238E27FC236}">
                    <a16:creationId xmlns:a16="http://schemas.microsoft.com/office/drawing/2014/main" id="{4560B326-6F36-4071-BD2F-442D7E619BFE}"/>
                  </a:ext>
                </a:extLst>
              </p:cNvPr>
              <p:cNvSpPr txBox="1"/>
              <p:nvPr/>
            </p:nvSpPr>
            <p:spPr>
              <a:xfrm>
                <a:off x="3923928" y="1467881"/>
                <a:ext cx="4176463" cy="474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属于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WEB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服务器的附加网络存储功能，用户可以通过浏览器或挂载为网盘后通过文件管理器进行上传、下载、编辑、增删文件的操作，存储在服务器的文件天然成为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WEB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服务器的网页内容，另外可以配置用户认证做访问控制。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0C903C99-571E-4663-9C59-2B0E95B4C7A5}"/>
                </a:ext>
              </a:extLst>
            </p:cNvPr>
            <p:cNvSpPr txBox="1"/>
            <p:nvPr/>
          </p:nvSpPr>
          <p:spPr>
            <a:xfrm>
              <a:off x="1865061" y="1553765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kern="0" dirty="0">
                  <a:solidFill>
                    <a:sysClr val="window" lastClr="FFFFFF"/>
                  </a:solidFill>
                </a:rPr>
                <a:t>WebDAV</a:t>
              </a:r>
              <a:endParaRPr lang="zh-CN" altLang="en-US" sz="150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9E1F647B-5263-416D-99C1-EF99D064387B}"/>
                </a:ext>
              </a:extLst>
            </p:cNvPr>
            <p:cNvSpPr txBox="1"/>
            <p:nvPr/>
          </p:nvSpPr>
          <p:spPr>
            <a:xfrm>
              <a:off x="1865061" y="2310684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kern="0" dirty="0">
                  <a:solidFill>
                    <a:sysClr val="window" lastClr="FFFFFF"/>
                  </a:solidFill>
                </a:rPr>
                <a:t>SSH</a:t>
              </a:r>
              <a:r>
                <a:rPr lang="zh-CN" altLang="en-US" sz="1500" kern="0" dirty="0">
                  <a:solidFill>
                    <a:sysClr val="window" lastClr="FFFFFF"/>
                  </a:solidFill>
                </a:rPr>
                <a:t>、</a:t>
              </a:r>
              <a:r>
                <a:rPr lang="en-US" altLang="zh-CN" sz="1500" kern="0" dirty="0">
                  <a:solidFill>
                    <a:sysClr val="window" lastClr="FFFFFF"/>
                  </a:solidFill>
                </a:rPr>
                <a:t>SFTP</a:t>
              </a:r>
              <a:endParaRPr lang="zh-CN" altLang="en-US" sz="150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94870403-A3F0-43F1-A262-3FA8CAB872DB}"/>
                </a:ext>
              </a:extLst>
            </p:cNvPr>
            <p:cNvSpPr txBox="1"/>
            <p:nvPr/>
          </p:nvSpPr>
          <p:spPr>
            <a:xfrm>
              <a:off x="1865061" y="3067604"/>
              <a:ext cx="1435515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kern="0" dirty="0">
                  <a:solidFill>
                    <a:sysClr val="window" lastClr="FFFFFF"/>
                  </a:solidFill>
                </a:rPr>
                <a:t>CIFS</a:t>
              </a:r>
              <a:r>
                <a:rPr lang="zh-CN" altLang="en-US" sz="1500" kern="0" dirty="0">
                  <a:solidFill>
                    <a:sysClr val="window" lastClr="FFFFFF"/>
                  </a:solidFill>
                </a:rPr>
                <a:t>、</a:t>
              </a:r>
              <a:r>
                <a:rPr lang="en-US" altLang="zh-CN" sz="1500" kern="0" dirty="0">
                  <a:solidFill>
                    <a:sysClr val="window" lastClr="FFFFFF"/>
                  </a:solidFill>
                </a:rPr>
                <a:t>NFS</a:t>
              </a:r>
              <a:endParaRPr lang="zh-CN" altLang="en-US" sz="150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4DD3A259-2E11-4E9A-A5FC-2E484A6BECB0}"/>
                </a:ext>
              </a:extLst>
            </p:cNvPr>
            <p:cNvSpPr txBox="1"/>
            <p:nvPr/>
          </p:nvSpPr>
          <p:spPr>
            <a:xfrm>
              <a:off x="1865061" y="3824524"/>
              <a:ext cx="1296144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kern="0" dirty="0">
                  <a:solidFill>
                    <a:sysClr val="window" lastClr="FFFFFF"/>
                  </a:solidFill>
                </a:rPr>
                <a:t>WEBRTC</a:t>
              </a:r>
              <a:endParaRPr lang="zh-CN" altLang="en-US" sz="1500" kern="0" dirty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079BF48-8789-48EC-B6E9-73C5AD79288A}"/>
                </a:ext>
              </a:extLst>
            </p:cNvPr>
            <p:cNvGrpSpPr/>
            <p:nvPr/>
          </p:nvGrpSpPr>
          <p:grpSpPr>
            <a:xfrm>
              <a:off x="3363144" y="2140537"/>
              <a:ext cx="5062653" cy="648072"/>
              <a:chOff x="3363144" y="2140537"/>
              <a:chExt cx="5062653" cy="648072"/>
            </a:xfrm>
          </p:grpSpPr>
          <p:sp>
            <p:nvSpPr>
              <p:cNvPr id="25" name="矩形 17">
                <a:extLst>
                  <a:ext uri="{FF2B5EF4-FFF2-40B4-BE49-F238E27FC236}">
                    <a16:creationId xmlns:a16="http://schemas.microsoft.com/office/drawing/2014/main" id="{88F71BCC-CDA1-40BB-BE44-04BCC0A24EDD}"/>
                  </a:ext>
                </a:extLst>
              </p:cNvPr>
              <p:cNvSpPr/>
              <p:nvPr/>
            </p:nvSpPr>
            <p:spPr>
              <a:xfrm>
                <a:off x="3363144" y="214053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" name="TextBox 37">
                <a:extLst>
                  <a:ext uri="{FF2B5EF4-FFF2-40B4-BE49-F238E27FC236}">
                    <a16:creationId xmlns:a16="http://schemas.microsoft.com/office/drawing/2014/main" id="{CC51D7EF-8A23-46A4-A436-1E5F40AB9F90}"/>
                  </a:ext>
                </a:extLst>
              </p:cNvPr>
              <p:cNvSpPr txBox="1"/>
              <p:nvPr/>
            </p:nvSpPr>
            <p:spPr>
              <a:xfrm>
                <a:off x="3923928" y="2285286"/>
                <a:ext cx="4176463" cy="311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通过专门的客户端软件可以将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SSH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SFTP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服务转化为本地网盘，方便管理远程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Linux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等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OS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的文件系统。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85D4A78-DAC8-4AE9-B6BF-F15AF3455CEC}"/>
                </a:ext>
              </a:extLst>
            </p:cNvPr>
            <p:cNvGrpSpPr/>
            <p:nvPr/>
          </p:nvGrpSpPr>
          <p:grpSpPr>
            <a:xfrm>
              <a:off x="3363144" y="2897457"/>
              <a:ext cx="5062653" cy="660290"/>
              <a:chOff x="3363144" y="2897457"/>
              <a:chExt cx="5062653" cy="660290"/>
            </a:xfrm>
          </p:grpSpPr>
          <p:sp>
            <p:nvSpPr>
              <p:cNvPr id="23" name="矩形 17">
                <a:extLst>
                  <a:ext uri="{FF2B5EF4-FFF2-40B4-BE49-F238E27FC236}">
                    <a16:creationId xmlns:a16="http://schemas.microsoft.com/office/drawing/2014/main" id="{CE855223-021A-4E25-AB9F-D293096525BE}"/>
                  </a:ext>
                </a:extLst>
              </p:cNvPr>
              <p:cNvSpPr/>
              <p:nvPr/>
            </p:nvSpPr>
            <p:spPr>
              <a:xfrm>
                <a:off x="3363144" y="289745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" name="TextBox 40">
                <a:extLst>
                  <a:ext uri="{FF2B5EF4-FFF2-40B4-BE49-F238E27FC236}">
                    <a16:creationId xmlns:a16="http://schemas.microsoft.com/office/drawing/2014/main" id="{53274E1F-A3EB-4B8F-9867-58DA6A5FBE4E}"/>
                  </a:ext>
                </a:extLst>
              </p:cNvPr>
              <p:cNvSpPr txBox="1"/>
              <p:nvPr/>
            </p:nvSpPr>
            <p:spPr>
              <a:xfrm>
                <a:off x="3923928" y="2920657"/>
                <a:ext cx="4501869" cy="637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CIFS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NFS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服务提供网络存储、网盘服务，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Linux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MacOS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Windows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客户端（网络邻居）可以挂载远程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CIFS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NFS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资源，用于扩充本地存储空间，和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GD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OD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、百度网盘、阿里网盘等同步盘（先本地存储，再上传到网盘）不同，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CIFS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NFS</a:t>
                </a:r>
                <a:r>
                  <a:rPr lang="zh-CN" altLang="en-US" sz="750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网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盘是数据盘，实时性更强，可即时执行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CIFS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网盘内的程序，更接近于本地存储。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75269EE-E7D9-4081-B6CF-90F21902E7FC}"/>
                </a:ext>
              </a:extLst>
            </p:cNvPr>
            <p:cNvGrpSpPr/>
            <p:nvPr/>
          </p:nvGrpSpPr>
          <p:grpSpPr>
            <a:xfrm>
              <a:off x="3363144" y="3628015"/>
              <a:ext cx="5062653" cy="674434"/>
              <a:chOff x="3363144" y="3628015"/>
              <a:chExt cx="5062653" cy="674434"/>
            </a:xfrm>
          </p:grpSpPr>
          <p:sp>
            <p:nvSpPr>
              <p:cNvPr id="21" name="矩形 17">
                <a:extLst>
                  <a:ext uri="{FF2B5EF4-FFF2-40B4-BE49-F238E27FC236}">
                    <a16:creationId xmlns:a16="http://schemas.microsoft.com/office/drawing/2014/main" id="{2D4015F1-C7AF-4756-B11B-3988B7E277BB}"/>
                  </a:ext>
                </a:extLst>
              </p:cNvPr>
              <p:cNvSpPr/>
              <p:nvPr/>
            </p:nvSpPr>
            <p:spPr>
              <a:xfrm>
                <a:off x="3363144" y="365437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" name="TextBox 43">
                <a:extLst>
                  <a:ext uri="{FF2B5EF4-FFF2-40B4-BE49-F238E27FC236}">
                    <a16:creationId xmlns:a16="http://schemas.microsoft.com/office/drawing/2014/main" id="{34F386D2-1C14-4978-A7A7-B3B737667BF7}"/>
                  </a:ext>
                </a:extLst>
              </p:cNvPr>
              <p:cNvSpPr txBox="1"/>
              <p:nvPr/>
            </p:nvSpPr>
            <p:spPr>
              <a:xfrm>
                <a:off x="3923927" y="3628015"/>
                <a:ext cx="4501868" cy="474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WEBRTC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可以实现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P2P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、去中心化、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WEB3.0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即时数据传输服务，局域网用户可直接使用，远程用户需要先通过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连接，构建虚拟局域网，之后就可以相互聊天或交换文件。此服务为收费安装服务。具有方便、安全、保护隐私等特点。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8668D38E-E35A-43EC-B5CD-BA4589CD32B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8755" y="2285287"/>
              <a:ext cx="504056" cy="152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0" kern="1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685800">
                <a:defRPr/>
              </a:pPr>
              <a:r>
                <a:rPr lang="zh-CN" altLang="en-US" sz="1800" b="1" dirty="0">
                  <a:solidFill>
                    <a:sysClr val="window" lastClr="FFFFFF"/>
                  </a:solidFill>
                </a:rPr>
                <a:t>网络存储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684631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用户认证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97B72-0D99-4483-A157-BA308636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7E228C4-5EAE-4513-97EF-1D097B610E02}"/>
              </a:ext>
            </a:extLst>
          </p:cNvPr>
          <p:cNvGrpSpPr/>
          <p:nvPr/>
        </p:nvGrpSpPr>
        <p:grpSpPr>
          <a:xfrm>
            <a:off x="1277634" y="1044178"/>
            <a:ext cx="6581981" cy="2931728"/>
            <a:chOff x="827584" y="1176213"/>
            <a:chExt cx="7598213" cy="338437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76681CB-7F68-4B68-A844-2014F38CC7C7}"/>
                </a:ext>
              </a:extLst>
            </p:cNvPr>
            <p:cNvSpPr/>
            <p:nvPr/>
          </p:nvSpPr>
          <p:spPr>
            <a:xfrm>
              <a:off x="827584" y="1176213"/>
              <a:ext cx="1296144" cy="3384376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" name="五边形 24">
              <a:extLst>
                <a:ext uri="{FF2B5EF4-FFF2-40B4-BE49-F238E27FC236}">
                  <a16:creationId xmlns:a16="http://schemas.microsoft.com/office/drawing/2014/main" id="{C6C945DB-F68B-4316-B8C0-57EFF9F98EFA}"/>
                </a:ext>
              </a:extLst>
            </p:cNvPr>
            <p:cNvSpPr/>
            <p:nvPr/>
          </p:nvSpPr>
          <p:spPr>
            <a:xfrm>
              <a:off x="1505020" y="1383617"/>
              <a:ext cx="2108226" cy="648072"/>
            </a:xfrm>
            <a:prstGeom prst="homePlate">
              <a:avLst/>
            </a:prstGeom>
            <a:solidFill>
              <a:srgbClr val="0E647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五边形 25">
              <a:extLst>
                <a:ext uri="{FF2B5EF4-FFF2-40B4-BE49-F238E27FC236}">
                  <a16:creationId xmlns:a16="http://schemas.microsoft.com/office/drawing/2014/main" id="{CEF207D0-A552-4499-BAE0-D22B39797CB0}"/>
                </a:ext>
              </a:extLst>
            </p:cNvPr>
            <p:cNvSpPr/>
            <p:nvPr/>
          </p:nvSpPr>
          <p:spPr>
            <a:xfrm>
              <a:off x="1505020" y="2140537"/>
              <a:ext cx="2108226" cy="648072"/>
            </a:xfrm>
            <a:prstGeom prst="homePlate">
              <a:avLst/>
            </a:prstGeom>
            <a:solidFill>
              <a:srgbClr val="2DB2A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五边形 26">
              <a:extLst>
                <a:ext uri="{FF2B5EF4-FFF2-40B4-BE49-F238E27FC236}">
                  <a16:creationId xmlns:a16="http://schemas.microsoft.com/office/drawing/2014/main" id="{F42533DE-1497-4125-983C-102670E2AB27}"/>
                </a:ext>
              </a:extLst>
            </p:cNvPr>
            <p:cNvSpPr/>
            <p:nvPr/>
          </p:nvSpPr>
          <p:spPr>
            <a:xfrm>
              <a:off x="1505020" y="2897457"/>
              <a:ext cx="2108226" cy="648072"/>
            </a:xfrm>
            <a:prstGeom prst="homePlate">
              <a:avLst/>
            </a:prstGeom>
            <a:solidFill>
              <a:srgbClr val="F87A0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五边形 27">
              <a:extLst>
                <a:ext uri="{FF2B5EF4-FFF2-40B4-BE49-F238E27FC236}">
                  <a16:creationId xmlns:a16="http://schemas.microsoft.com/office/drawing/2014/main" id="{85D56A68-1A2A-4540-B2C1-88D1840EB297}"/>
                </a:ext>
              </a:extLst>
            </p:cNvPr>
            <p:cNvSpPr/>
            <p:nvPr/>
          </p:nvSpPr>
          <p:spPr>
            <a:xfrm>
              <a:off x="1505020" y="3654377"/>
              <a:ext cx="2108226" cy="648072"/>
            </a:xfrm>
            <a:prstGeom prst="homePlate">
              <a:avLst/>
            </a:prstGeom>
            <a:solidFill>
              <a:srgbClr val="74AF4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CB39B15-520E-49EB-A4F4-5D2598780BB1}"/>
                </a:ext>
              </a:extLst>
            </p:cNvPr>
            <p:cNvGrpSpPr/>
            <p:nvPr/>
          </p:nvGrpSpPr>
          <p:grpSpPr>
            <a:xfrm>
              <a:off x="3363144" y="1383617"/>
              <a:ext cx="5062653" cy="648072"/>
              <a:chOff x="3363144" y="1383617"/>
              <a:chExt cx="5062653" cy="648072"/>
            </a:xfrm>
          </p:grpSpPr>
          <p:sp>
            <p:nvSpPr>
              <p:cNvPr id="27" name="矩形 17">
                <a:extLst>
                  <a:ext uri="{FF2B5EF4-FFF2-40B4-BE49-F238E27FC236}">
                    <a16:creationId xmlns:a16="http://schemas.microsoft.com/office/drawing/2014/main" id="{6D541EDE-7BE5-48C9-BA27-B060488513DA}"/>
                  </a:ext>
                </a:extLst>
              </p:cNvPr>
              <p:cNvSpPr/>
              <p:nvPr/>
            </p:nvSpPr>
            <p:spPr>
              <a:xfrm>
                <a:off x="3363144" y="138361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" name="TextBox 30">
                <a:extLst>
                  <a:ext uri="{FF2B5EF4-FFF2-40B4-BE49-F238E27FC236}">
                    <a16:creationId xmlns:a16="http://schemas.microsoft.com/office/drawing/2014/main" id="{4560B326-6F36-4071-BD2F-442D7E619BFE}"/>
                  </a:ext>
                </a:extLst>
              </p:cNvPr>
              <p:cNvSpPr txBox="1"/>
              <p:nvPr/>
            </p:nvSpPr>
            <p:spPr>
              <a:xfrm>
                <a:off x="3923928" y="1467881"/>
                <a:ext cx="4176463" cy="4742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WebDAV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存储（网络邻居）及上传文件形成的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URL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直链（可绑定自己的域名并安装维护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SSL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证书，免备案建站，还可上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CDN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）、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DDNS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域名及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更新、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WEB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在线代理、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WEB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代理服务器、大规模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DNS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域名库（过滤成人、广告等）、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Google IPv6 hosts</a:t>
                </a:r>
              </a:p>
            </p:txBody>
          </p:sp>
        </p:grp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0C903C99-571E-4663-9C59-2B0E95B4C7A5}"/>
                </a:ext>
              </a:extLst>
            </p:cNvPr>
            <p:cNvSpPr txBox="1"/>
            <p:nvPr/>
          </p:nvSpPr>
          <p:spPr>
            <a:xfrm>
              <a:off x="1865061" y="1553765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kern="0" dirty="0">
                  <a:solidFill>
                    <a:sysClr val="window" lastClr="FFFFFF"/>
                  </a:solidFill>
                </a:rPr>
                <a:t>WEB</a:t>
              </a:r>
              <a:r>
                <a:rPr lang="zh-CN" altLang="en-US" sz="1500" kern="0" dirty="0">
                  <a:solidFill>
                    <a:sysClr val="window" lastClr="FFFFFF"/>
                  </a:solidFill>
                </a:rPr>
                <a:t>用户</a:t>
              </a:r>
            </a:p>
          </p:txBody>
        </p: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9E1F647B-5263-416D-99C1-EF99D064387B}"/>
                </a:ext>
              </a:extLst>
            </p:cNvPr>
            <p:cNvSpPr txBox="1"/>
            <p:nvPr/>
          </p:nvSpPr>
          <p:spPr>
            <a:xfrm>
              <a:off x="1865061" y="2310684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kern="0" dirty="0">
                  <a:solidFill>
                    <a:sysClr val="window" lastClr="FFFFFF"/>
                  </a:solidFill>
                </a:rPr>
                <a:t>VPN</a:t>
              </a:r>
              <a:r>
                <a:rPr lang="zh-CN" altLang="en-US" sz="1500" kern="0" dirty="0">
                  <a:solidFill>
                    <a:sysClr val="window" lastClr="FFFFFF"/>
                  </a:solidFill>
                </a:rPr>
                <a:t>用户</a:t>
              </a: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94870403-A3F0-43F1-A262-3FA8CAB872DB}"/>
                </a:ext>
              </a:extLst>
            </p:cNvPr>
            <p:cNvSpPr txBox="1"/>
            <p:nvPr/>
          </p:nvSpPr>
          <p:spPr>
            <a:xfrm>
              <a:off x="1865061" y="3067604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kern="0" dirty="0">
                  <a:solidFill>
                    <a:sysClr val="window" lastClr="FFFFFF"/>
                  </a:solidFill>
                </a:rPr>
                <a:t>SSH</a:t>
              </a:r>
              <a:r>
                <a:rPr lang="zh-CN" altLang="en-US" sz="1500" kern="0" dirty="0">
                  <a:solidFill>
                    <a:sysClr val="window" lastClr="FFFFFF"/>
                  </a:solidFill>
                </a:rPr>
                <a:t>用户</a:t>
              </a:r>
            </a:p>
          </p:txBody>
        </p:sp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4DD3A259-2E11-4E9A-A5FC-2E484A6BECB0}"/>
                </a:ext>
              </a:extLst>
            </p:cNvPr>
            <p:cNvSpPr txBox="1"/>
            <p:nvPr/>
          </p:nvSpPr>
          <p:spPr>
            <a:xfrm>
              <a:off x="1865061" y="3824524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kern="0" dirty="0">
                  <a:solidFill>
                    <a:sysClr val="window" lastClr="FFFFFF"/>
                  </a:solidFill>
                </a:rPr>
                <a:t>WEB</a:t>
              </a:r>
              <a:r>
                <a:rPr lang="zh-CN" altLang="en-US" sz="1500" kern="0" dirty="0">
                  <a:solidFill>
                    <a:sysClr val="window" lastClr="FFFFFF"/>
                  </a:solidFill>
                </a:rPr>
                <a:t>门户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079BF48-8789-48EC-B6E9-73C5AD79288A}"/>
                </a:ext>
              </a:extLst>
            </p:cNvPr>
            <p:cNvGrpSpPr/>
            <p:nvPr/>
          </p:nvGrpSpPr>
          <p:grpSpPr>
            <a:xfrm>
              <a:off x="3363144" y="2140537"/>
              <a:ext cx="5062653" cy="648072"/>
              <a:chOff x="3363144" y="2140537"/>
              <a:chExt cx="5062653" cy="648072"/>
            </a:xfrm>
          </p:grpSpPr>
          <p:sp>
            <p:nvSpPr>
              <p:cNvPr id="25" name="矩形 17">
                <a:extLst>
                  <a:ext uri="{FF2B5EF4-FFF2-40B4-BE49-F238E27FC236}">
                    <a16:creationId xmlns:a16="http://schemas.microsoft.com/office/drawing/2014/main" id="{88F71BCC-CDA1-40BB-BE44-04BCC0A24EDD}"/>
                  </a:ext>
                </a:extLst>
              </p:cNvPr>
              <p:cNvSpPr/>
              <p:nvPr/>
            </p:nvSpPr>
            <p:spPr>
              <a:xfrm>
                <a:off x="3363144" y="214053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" name="TextBox 37">
                <a:extLst>
                  <a:ext uri="{FF2B5EF4-FFF2-40B4-BE49-F238E27FC236}">
                    <a16:creationId xmlns:a16="http://schemas.microsoft.com/office/drawing/2014/main" id="{CC51D7EF-8A23-46A4-A436-1E5F40AB9F90}"/>
                  </a:ext>
                </a:extLst>
              </p:cNvPr>
              <p:cNvSpPr txBox="1"/>
              <p:nvPr/>
            </p:nvSpPr>
            <p:spPr>
              <a:xfrm>
                <a:off x="3923928" y="2285286"/>
                <a:ext cx="4176463" cy="474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拨号后的资源（虚拟网络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SNAT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访问外网、虚拟服务器自身的服务、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客户端之间的互联）、服务（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客户端的端口及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URL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映射，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DDNS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）以及与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WEB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用户类似的资源；多达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6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种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用户可以使用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TOTP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动态密码认证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85D4A78-DAC8-4AE9-B6BF-F15AF3455CEC}"/>
                </a:ext>
              </a:extLst>
            </p:cNvPr>
            <p:cNvGrpSpPr/>
            <p:nvPr/>
          </p:nvGrpSpPr>
          <p:grpSpPr>
            <a:xfrm>
              <a:off x="3363144" y="2897457"/>
              <a:ext cx="5062653" cy="648072"/>
              <a:chOff x="3363144" y="2897457"/>
              <a:chExt cx="5062653" cy="648072"/>
            </a:xfrm>
          </p:grpSpPr>
          <p:sp>
            <p:nvSpPr>
              <p:cNvPr id="23" name="矩形 17">
                <a:extLst>
                  <a:ext uri="{FF2B5EF4-FFF2-40B4-BE49-F238E27FC236}">
                    <a16:creationId xmlns:a16="http://schemas.microsoft.com/office/drawing/2014/main" id="{CE855223-021A-4E25-AB9F-D293096525BE}"/>
                  </a:ext>
                </a:extLst>
              </p:cNvPr>
              <p:cNvSpPr/>
              <p:nvPr/>
            </p:nvSpPr>
            <p:spPr>
              <a:xfrm>
                <a:off x="3363144" y="289745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" name="TextBox 40">
                <a:extLst>
                  <a:ext uri="{FF2B5EF4-FFF2-40B4-BE49-F238E27FC236}">
                    <a16:creationId xmlns:a16="http://schemas.microsoft.com/office/drawing/2014/main" id="{53274E1F-A3EB-4B8F-9867-58DA6A5FBE4E}"/>
                  </a:ext>
                </a:extLst>
              </p:cNvPr>
              <p:cNvSpPr txBox="1"/>
              <p:nvPr/>
            </p:nvSpPr>
            <p:spPr>
              <a:xfrm>
                <a:off x="3923928" y="2964144"/>
                <a:ext cx="4176463" cy="474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Socks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代理服务器、正向端口代理、反向端口代理（内网穿透，将客户端的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WEB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WEB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代理等服务映射成公网服务）、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SFTP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存储及上传文件形成的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URL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直链（可绑定自己的域名并安装维护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SSL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证书，免备案建站，可上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CDN 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）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DDNS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域名及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更新服务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75269EE-E7D9-4081-B6CF-90F21902E7FC}"/>
                </a:ext>
              </a:extLst>
            </p:cNvPr>
            <p:cNvGrpSpPr/>
            <p:nvPr/>
          </p:nvGrpSpPr>
          <p:grpSpPr>
            <a:xfrm>
              <a:off x="3363144" y="3654377"/>
              <a:ext cx="5062653" cy="648072"/>
              <a:chOff x="3363144" y="3654377"/>
              <a:chExt cx="5062653" cy="648072"/>
            </a:xfrm>
          </p:grpSpPr>
          <p:sp>
            <p:nvSpPr>
              <p:cNvPr id="21" name="矩形 17">
                <a:extLst>
                  <a:ext uri="{FF2B5EF4-FFF2-40B4-BE49-F238E27FC236}">
                    <a16:creationId xmlns:a16="http://schemas.microsoft.com/office/drawing/2014/main" id="{2D4015F1-C7AF-4756-B11B-3988B7E277BB}"/>
                  </a:ext>
                </a:extLst>
              </p:cNvPr>
              <p:cNvSpPr/>
              <p:nvPr/>
            </p:nvSpPr>
            <p:spPr>
              <a:xfrm>
                <a:off x="3363144" y="365437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" name="TextBox 43">
                <a:extLst>
                  <a:ext uri="{FF2B5EF4-FFF2-40B4-BE49-F238E27FC236}">
                    <a16:creationId xmlns:a16="http://schemas.microsoft.com/office/drawing/2014/main" id="{34F386D2-1C14-4978-A7A7-B3B737667BF7}"/>
                  </a:ext>
                </a:extLst>
              </p:cNvPr>
              <p:cNvSpPr txBox="1"/>
              <p:nvPr/>
            </p:nvSpPr>
            <p:spPr>
              <a:xfrm>
                <a:off x="3923928" y="3786425"/>
                <a:ext cx="4176463" cy="311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用户自服务门户，查看用户信息、用户资源、修改口令。防暴力破解，可以防护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WEB/VPN/SSH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用户不被暴力猜测口令。支持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TOTP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动态密码认证，可以在门户中激活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8668D38E-E35A-43EC-B5CD-BA4589CD32B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8755" y="2524006"/>
              <a:ext cx="504056" cy="128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0" kern="1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685800">
                <a:defRPr/>
              </a:pPr>
              <a:r>
                <a:rPr lang="zh-CN" altLang="en-US" sz="1800" b="1" dirty="0">
                  <a:solidFill>
                    <a:sysClr val="window" lastClr="FFFFFF"/>
                  </a:solidFill>
                </a:rPr>
                <a:t>用户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3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684631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管理员原子化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97B72-0D99-4483-A157-BA308636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7E228C4-5EAE-4513-97EF-1D097B610E02}"/>
              </a:ext>
            </a:extLst>
          </p:cNvPr>
          <p:cNvGrpSpPr/>
          <p:nvPr/>
        </p:nvGrpSpPr>
        <p:grpSpPr>
          <a:xfrm>
            <a:off x="1277634" y="1044178"/>
            <a:ext cx="6581981" cy="2931728"/>
            <a:chOff x="827584" y="1176213"/>
            <a:chExt cx="7598213" cy="338437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76681CB-7F68-4B68-A844-2014F38CC7C7}"/>
                </a:ext>
              </a:extLst>
            </p:cNvPr>
            <p:cNvSpPr/>
            <p:nvPr/>
          </p:nvSpPr>
          <p:spPr>
            <a:xfrm>
              <a:off x="827584" y="1176213"/>
              <a:ext cx="1296144" cy="3384376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" name="五边形 24">
              <a:extLst>
                <a:ext uri="{FF2B5EF4-FFF2-40B4-BE49-F238E27FC236}">
                  <a16:creationId xmlns:a16="http://schemas.microsoft.com/office/drawing/2014/main" id="{C6C945DB-F68B-4316-B8C0-57EFF9F98EFA}"/>
                </a:ext>
              </a:extLst>
            </p:cNvPr>
            <p:cNvSpPr/>
            <p:nvPr/>
          </p:nvSpPr>
          <p:spPr>
            <a:xfrm>
              <a:off x="1505020" y="1383617"/>
              <a:ext cx="2108226" cy="648072"/>
            </a:xfrm>
            <a:prstGeom prst="homePlate">
              <a:avLst/>
            </a:prstGeom>
            <a:solidFill>
              <a:srgbClr val="0E647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五边形 25">
              <a:extLst>
                <a:ext uri="{FF2B5EF4-FFF2-40B4-BE49-F238E27FC236}">
                  <a16:creationId xmlns:a16="http://schemas.microsoft.com/office/drawing/2014/main" id="{CEF207D0-A552-4499-BAE0-D22B39797CB0}"/>
                </a:ext>
              </a:extLst>
            </p:cNvPr>
            <p:cNvSpPr/>
            <p:nvPr/>
          </p:nvSpPr>
          <p:spPr>
            <a:xfrm>
              <a:off x="1505020" y="2140537"/>
              <a:ext cx="2108226" cy="648072"/>
            </a:xfrm>
            <a:prstGeom prst="homePlate">
              <a:avLst/>
            </a:prstGeom>
            <a:solidFill>
              <a:srgbClr val="2DB2A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五边形 26">
              <a:extLst>
                <a:ext uri="{FF2B5EF4-FFF2-40B4-BE49-F238E27FC236}">
                  <a16:creationId xmlns:a16="http://schemas.microsoft.com/office/drawing/2014/main" id="{F42533DE-1497-4125-983C-102670E2AB27}"/>
                </a:ext>
              </a:extLst>
            </p:cNvPr>
            <p:cNvSpPr/>
            <p:nvPr/>
          </p:nvSpPr>
          <p:spPr>
            <a:xfrm>
              <a:off x="1505020" y="2897457"/>
              <a:ext cx="2108226" cy="648072"/>
            </a:xfrm>
            <a:prstGeom prst="homePlate">
              <a:avLst/>
            </a:prstGeom>
            <a:solidFill>
              <a:srgbClr val="F87A0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五边形 27">
              <a:extLst>
                <a:ext uri="{FF2B5EF4-FFF2-40B4-BE49-F238E27FC236}">
                  <a16:creationId xmlns:a16="http://schemas.microsoft.com/office/drawing/2014/main" id="{85D56A68-1A2A-4540-B2C1-88D1840EB297}"/>
                </a:ext>
              </a:extLst>
            </p:cNvPr>
            <p:cNvSpPr/>
            <p:nvPr/>
          </p:nvSpPr>
          <p:spPr>
            <a:xfrm>
              <a:off x="1505020" y="3654377"/>
              <a:ext cx="2108226" cy="648072"/>
            </a:xfrm>
            <a:prstGeom prst="homePlate">
              <a:avLst/>
            </a:prstGeom>
            <a:solidFill>
              <a:srgbClr val="74AF4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CB39B15-520E-49EB-A4F4-5D2598780BB1}"/>
                </a:ext>
              </a:extLst>
            </p:cNvPr>
            <p:cNvGrpSpPr/>
            <p:nvPr/>
          </p:nvGrpSpPr>
          <p:grpSpPr>
            <a:xfrm>
              <a:off x="3363144" y="1383617"/>
              <a:ext cx="5062653" cy="648072"/>
              <a:chOff x="3363144" y="1383617"/>
              <a:chExt cx="5062653" cy="648072"/>
            </a:xfrm>
          </p:grpSpPr>
          <p:sp>
            <p:nvSpPr>
              <p:cNvPr id="27" name="矩形 17">
                <a:extLst>
                  <a:ext uri="{FF2B5EF4-FFF2-40B4-BE49-F238E27FC236}">
                    <a16:creationId xmlns:a16="http://schemas.microsoft.com/office/drawing/2014/main" id="{6D541EDE-7BE5-48C9-BA27-B060488513DA}"/>
                  </a:ext>
                </a:extLst>
              </p:cNvPr>
              <p:cNvSpPr/>
              <p:nvPr/>
            </p:nvSpPr>
            <p:spPr>
              <a:xfrm>
                <a:off x="3363144" y="138361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" name="TextBox 30">
                <a:extLst>
                  <a:ext uri="{FF2B5EF4-FFF2-40B4-BE49-F238E27FC236}">
                    <a16:creationId xmlns:a16="http://schemas.microsoft.com/office/drawing/2014/main" id="{4560B326-6F36-4071-BD2F-442D7E619BFE}"/>
                  </a:ext>
                </a:extLst>
              </p:cNvPr>
              <p:cNvSpPr txBox="1"/>
              <p:nvPr/>
            </p:nvSpPr>
            <p:spPr>
              <a:xfrm>
                <a:off x="3923928" y="1467881"/>
                <a:ext cx="4176463" cy="474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从资源利用的角度看，相当于把一台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VPS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服务器（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IaaS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）化解为多个微功能服务（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SaaS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），供多人同时使用、互不干扰，最大化利用服务器及</a:t>
                </a:r>
                <a:r>
                  <a:rPr lang="zh-CN" altLang="en-US" sz="750" ker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网络资源，方便资源变现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0C903C99-571E-4663-9C59-2B0E95B4C7A5}"/>
                </a:ext>
              </a:extLst>
            </p:cNvPr>
            <p:cNvSpPr txBox="1"/>
            <p:nvPr/>
          </p:nvSpPr>
          <p:spPr>
            <a:xfrm>
              <a:off x="1865061" y="1553765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多个账号</a:t>
              </a:r>
            </a:p>
          </p:txBody>
        </p: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9E1F647B-5263-416D-99C1-EF99D064387B}"/>
                </a:ext>
              </a:extLst>
            </p:cNvPr>
            <p:cNvSpPr txBox="1"/>
            <p:nvPr/>
          </p:nvSpPr>
          <p:spPr>
            <a:xfrm>
              <a:off x="1865061" y="2310684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不同的功能</a:t>
              </a: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94870403-A3F0-43F1-A262-3FA8CAB872DB}"/>
                </a:ext>
              </a:extLst>
            </p:cNvPr>
            <p:cNvSpPr txBox="1"/>
            <p:nvPr/>
          </p:nvSpPr>
          <p:spPr>
            <a:xfrm>
              <a:off x="1865061" y="3067604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有效期</a:t>
              </a:r>
            </a:p>
          </p:txBody>
        </p:sp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4DD3A259-2E11-4E9A-A5FC-2E484A6BECB0}"/>
                </a:ext>
              </a:extLst>
            </p:cNvPr>
            <p:cNvSpPr txBox="1"/>
            <p:nvPr/>
          </p:nvSpPr>
          <p:spPr>
            <a:xfrm>
              <a:off x="1865061" y="3824524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用户数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079BF48-8789-48EC-B6E9-73C5AD79288A}"/>
                </a:ext>
              </a:extLst>
            </p:cNvPr>
            <p:cNvGrpSpPr/>
            <p:nvPr/>
          </p:nvGrpSpPr>
          <p:grpSpPr>
            <a:xfrm>
              <a:off x="3363144" y="2140537"/>
              <a:ext cx="5062653" cy="648072"/>
              <a:chOff x="3363144" y="2140537"/>
              <a:chExt cx="5062653" cy="648072"/>
            </a:xfrm>
          </p:grpSpPr>
          <p:sp>
            <p:nvSpPr>
              <p:cNvPr id="25" name="矩形 17">
                <a:extLst>
                  <a:ext uri="{FF2B5EF4-FFF2-40B4-BE49-F238E27FC236}">
                    <a16:creationId xmlns:a16="http://schemas.microsoft.com/office/drawing/2014/main" id="{88F71BCC-CDA1-40BB-BE44-04BCC0A24EDD}"/>
                  </a:ext>
                </a:extLst>
              </p:cNvPr>
              <p:cNvSpPr/>
              <p:nvPr/>
            </p:nvSpPr>
            <p:spPr>
              <a:xfrm>
                <a:off x="3363144" y="214053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" name="TextBox 37">
                <a:extLst>
                  <a:ext uri="{FF2B5EF4-FFF2-40B4-BE49-F238E27FC236}">
                    <a16:creationId xmlns:a16="http://schemas.microsoft.com/office/drawing/2014/main" id="{CC51D7EF-8A23-46A4-A436-1E5F40AB9F90}"/>
                  </a:ext>
                </a:extLst>
              </p:cNvPr>
              <p:cNvSpPr txBox="1"/>
              <p:nvPr/>
            </p:nvSpPr>
            <p:spPr>
              <a:xfrm>
                <a:off x="3923928" y="2285286"/>
                <a:ext cx="4176463" cy="311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共有近百种功能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URL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，同一功能分为查看、修改等不同的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URL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。配合权限配置文件，实现最小特权、细粒化管理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85D4A78-DAC8-4AE9-B6BF-F15AF3455CEC}"/>
                </a:ext>
              </a:extLst>
            </p:cNvPr>
            <p:cNvGrpSpPr/>
            <p:nvPr/>
          </p:nvGrpSpPr>
          <p:grpSpPr>
            <a:xfrm>
              <a:off x="3363144" y="2897457"/>
              <a:ext cx="5062653" cy="648072"/>
              <a:chOff x="3363144" y="2897457"/>
              <a:chExt cx="5062653" cy="648072"/>
            </a:xfrm>
          </p:grpSpPr>
          <p:sp>
            <p:nvSpPr>
              <p:cNvPr id="23" name="矩形 17">
                <a:extLst>
                  <a:ext uri="{FF2B5EF4-FFF2-40B4-BE49-F238E27FC236}">
                    <a16:creationId xmlns:a16="http://schemas.microsoft.com/office/drawing/2014/main" id="{CE855223-021A-4E25-AB9F-D293096525BE}"/>
                  </a:ext>
                </a:extLst>
              </p:cNvPr>
              <p:cNvSpPr/>
              <p:nvPr/>
            </p:nvSpPr>
            <p:spPr>
              <a:xfrm>
                <a:off x="3363144" y="289745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" name="TextBox 40">
                <a:extLst>
                  <a:ext uri="{FF2B5EF4-FFF2-40B4-BE49-F238E27FC236}">
                    <a16:creationId xmlns:a16="http://schemas.microsoft.com/office/drawing/2014/main" id="{53274E1F-A3EB-4B8F-9867-58DA6A5FBE4E}"/>
                  </a:ext>
                </a:extLst>
              </p:cNvPr>
              <p:cNvSpPr txBox="1"/>
              <p:nvPr/>
            </p:nvSpPr>
            <p:spPr>
              <a:xfrm>
                <a:off x="3923928" y="2964144"/>
                <a:ext cx="4176463" cy="311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如果管理员有有效期限制，则其创建的用户的有效期最大不超过管理员自身的有效期，并且，删除该管理员后，其创建的用户当天失效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75269EE-E7D9-4081-B6CF-90F21902E7FC}"/>
                </a:ext>
              </a:extLst>
            </p:cNvPr>
            <p:cNvGrpSpPr/>
            <p:nvPr/>
          </p:nvGrpSpPr>
          <p:grpSpPr>
            <a:xfrm>
              <a:off x="3363144" y="3654377"/>
              <a:ext cx="5062653" cy="648072"/>
              <a:chOff x="3363144" y="3654377"/>
              <a:chExt cx="5062653" cy="648072"/>
            </a:xfrm>
          </p:grpSpPr>
          <p:sp>
            <p:nvSpPr>
              <p:cNvPr id="21" name="矩形 17">
                <a:extLst>
                  <a:ext uri="{FF2B5EF4-FFF2-40B4-BE49-F238E27FC236}">
                    <a16:creationId xmlns:a16="http://schemas.microsoft.com/office/drawing/2014/main" id="{2D4015F1-C7AF-4756-B11B-3988B7E277BB}"/>
                  </a:ext>
                </a:extLst>
              </p:cNvPr>
              <p:cNvSpPr/>
              <p:nvPr/>
            </p:nvSpPr>
            <p:spPr>
              <a:xfrm>
                <a:off x="3363144" y="365437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" name="TextBox 43">
                <a:extLst>
                  <a:ext uri="{FF2B5EF4-FFF2-40B4-BE49-F238E27FC236}">
                    <a16:creationId xmlns:a16="http://schemas.microsoft.com/office/drawing/2014/main" id="{34F386D2-1C14-4978-A7A7-B3B737667BF7}"/>
                  </a:ext>
                </a:extLst>
              </p:cNvPr>
              <p:cNvSpPr txBox="1"/>
              <p:nvPr/>
            </p:nvSpPr>
            <p:spPr>
              <a:xfrm>
                <a:off x="3923928" y="3786425"/>
                <a:ext cx="4176463" cy="1485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如果管理员有用户数限制，则其创建的用户的数量最大不超过此限制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8668D38E-E35A-43EC-B5CD-BA4589CD32B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8755" y="2524006"/>
              <a:ext cx="504056" cy="128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0" kern="1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685800">
                <a:defRPr/>
              </a:pPr>
              <a:r>
                <a:rPr lang="zh-CN" altLang="en-US" sz="1800" b="1" dirty="0">
                  <a:solidFill>
                    <a:sysClr val="window" lastClr="FFFFFF"/>
                  </a:solidFill>
                </a:rPr>
                <a:t>管理员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9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684631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——SSL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证书服务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97B72-0D99-4483-A157-BA308636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7E228C4-5EAE-4513-97EF-1D097B610E02}"/>
              </a:ext>
            </a:extLst>
          </p:cNvPr>
          <p:cNvGrpSpPr/>
          <p:nvPr/>
        </p:nvGrpSpPr>
        <p:grpSpPr>
          <a:xfrm>
            <a:off x="1277634" y="1044178"/>
            <a:ext cx="6581981" cy="2931728"/>
            <a:chOff x="827584" y="1176213"/>
            <a:chExt cx="7598213" cy="338437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76681CB-7F68-4B68-A844-2014F38CC7C7}"/>
                </a:ext>
              </a:extLst>
            </p:cNvPr>
            <p:cNvSpPr/>
            <p:nvPr/>
          </p:nvSpPr>
          <p:spPr>
            <a:xfrm>
              <a:off x="827584" y="1176213"/>
              <a:ext cx="1296144" cy="3384376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" name="五边形 24">
              <a:extLst>
                <a:ext uri="{FF2B5EF4-FFF2-40B4-BE49-F238E27FC236}">
                  <a16:creationId xmlns:a16="http://schemas.microsoft.com/office/drawing/2014/main" id="{C6C945DB-F68B-4316-B8C0-57EFF9F98EFA}"/>
                </a:ext>
              </a:extLst>
            </p:cNvPr>
            <p:cNvSpPr/>
            <p:nvPr/>
          </p:nvSpPr>
          <p:spPr>
            <a:xfrm>
              <a:off x="1505020" y="1383617"/>
              <a:ext cx="2108226" cy="648072"/>
            </a:xfrm>
            <a:prstGeom prst="homePlate">
              <a:avLst/>
            </a:prstGeom>
            <a:solidFill>
              <a:srgbClr val="0E647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五边形 25">
              <a:extLst>
                <a:ext uri="{FF2B5EF4-FFF2-40B4-BE49-F238E27FC236}">
                  <a16:creationId xmlns:a16="http://schemas.microsoft.com/office/drawing/2014/main" id="{CEF207D0-A552-4499-BAE0-D22B39797CB0}"/>
                </a:ext>
              </a:extLst>
            </p:cNvPr>
            <p:cNvSpPr/>
            <p:nvPr/>
          </p:nvSpPr>
          <p:spPr>
            <a:xfrm>
              <a:off x="1505020" y="2140537"/>
              <a:ext cx="2108226" cy="648072"/>
            </a:xfrm>
            <a:prstGeom prst="homePlate">
              <a:avLst/>
            </a:prstGeom>
            <a:solidFill>
              <a:srgbClr val="2DB2A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五边形 26">
              <a:extLst>
                <a:ext uri="{FF2B5EF4-FFF2-40B4-BE49-F238E27FC236}">
                  <a16:creationId xmlns:a16="http://schemas.microsoft.com/office/drawing/2014/main" id="{F42533DE-1497-4125-983C-102670E2AB27}"/>
                </a:ext>
              </a:extLst>
            </p:cNvPr>
            <p:cNvSpPr/>
            <p:nvPr/>
          </p:nvSpPr>
          <p:spPr>
            <a:xfrm>
              <a:off x="1505020" y="2897457"/>
              <a:ext cx="2108226" cy="648072"/>
            </a:xfrm>
            <a:prstGeom prst="homePlate">
              <a:avLst/>
            </a:prstGeom>
            <a:solidFill>
              <a:srgbClr val="F87A0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五边形 27">
              <a:extLst>
                <a:ext uri="{FF2B5EF4-FFF2-40B4-BE49-F238E27FC236}">
                  <a16:creationId xmlns:a16="http://schemas.microsoft.com/office/drawing/2014/main" id="{85D56A68-1A2A-4540-B2C1-88D1840EB297}"/>
                </a:ext>
              </a:extLst>
            </p:cNvPr>
            <p:cNvSpPr/>
            <p:nvPr/>
          </p:nvSpPr>
          <p:spPr>
            <a:xfrm>
              <a:off x="1505020" y="3654377"/>
              <a:ext cx="2108226" cy="648072"/>
            </a:xfrm>
            <a:prstGeom prst="homePlate">
              <a:avLst/>
            </a:prstGeom>
            <a:solidFill>
              <a:srgbClr val="74AF4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CB39B15-520E-49EB-A4F4-5D2598780BB1}"/>
                </a:ext>
              </a:extLst>
            </p:cNvPr>
            <p:cNvGrpSpPr/>
            <p:nvPr/>
          </p:nvGrpSpPr>
          <p:grpSpPr>
            <a:xfrm>
              <a:off x="3363144" y="1383617"/>
              <a:ext cx="5062653" cy="648072"/>
              <a:chOff x="3363144" y="1383617"/>
              <a:chExt cx="5062653" cy="648072"/>
            </a:xfrm>
          </p:grpSpPr>
          <p:sp>
            <p:nvSpPr>
              <p:cNvPr id="27" name="矩形 17">
                <a:extLst>
                  <a:ext uri="{FF2B5EF4-FFF2-40B4-BE49-F238E27FC236}">
                    <a16:creationId xmlns:a16="http://schemas.microsoft.com/office/drawing/2014/main" id="{6D541EDE-7BE5-48C9-BA27-B060488513DA}"/>
                  </a:ext>
                </a:extLst>
              </p:cNvPr>
              <p:cNvSpPr/>
              <p:nvPr/>
            </p:nvSpPr>
            <p:spPr>
              <a:xfrm>
                <a:off x="3363144" y="138361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" name="TextBox 30">
                <a:extLst>
                  <a:ext uri="{FF2B5EF4-FFF2-40B4-BE49-F238E27FC236}">
                    <a16:creationId xmlns:a16="http://schemas.microsoft.com/office/drawing/2014/main" id="{4560B326-6F36-4071-BD2F-442D7E619BFE}"/>
                  </a:ext>
                </a:extLst>
              </p:cNvPr>
              <p:cNvSpPr txBox="1"/>
              <p:nvPr/>
            </p:nvSpPr>
            <p:spPr>
              <a:xfrm>
                <a:off x="3923928" y="1467881"/>
                <a:ext cx="4176463" cy="1485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自签名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CA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证书及基于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Letsencrypt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的真实域名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SSL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证书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0C903C99-571E-4663-9C59-2B0E95B4C7A5}"/>
                </a:ext>
              </a:extLst>
            </p:cNvPr>
            <p:cNvSpPr txBox="1"/>
            <p:nvPr/>
          </p:nvSpPr>
          <p:spPr>
            <a:xfrm>
              <a:off x="1865061" y="1553765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种类</a:t>
              </a:r>
            </a:p>
          </p:txBody>
        </p: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9E1F647B-5263-416D-99C1-EF99D064387B}"/>
                </a:ext>
              </a:extLst>
            </p:cNvPr>
            <p:cNvSpPr txBox="1"/>
            <p:nvPr/>
          </p:nvSpPr>
          <p:spPr>
            <a:xfrm>
              <a:off x="1865061" y="2310684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用途</a:t>
              </a: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94870403-A3F0-43F1-A262-3FA8CAB872DB}"/>
                </a:ext>
              </a:extLst>
            </p:cNvPr>
            <p:cNvSpPr txBox="1"/>
            <p:nvPr/>
          </p:nvSpPr>
          <p:spPr>
            <a:xfrm>
              <a:off x="1865061" y="3067604"/>
              <a:ext cx="1435515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自签名</a:t>
              </a:r>
              <a:r>
                <a:rPr lang="en-US" altLang="zh-CN" sz="1500" kern="0" dirty="0">
                  <a:solidFill>
                    <a:sysClr val="window" lastClr="FFFFFF"/>
                  </a:solidFill>
                </a:rPr>
                <a:t>CA</a:t>
              </a:r>
              <a:r>
                <a:rPr lang="zh-CN" altLang="en-US" sz="1500" kern="0" dirty="0">
                  <a:solidFill>
                    <a:sysClr val="window" lastClr="FFFFFF"/>
                  </a:solidFill>
                </a:rPr>
                <a:t>证书</a:t>
              </a:r>
            </a:p>
          </p:txBody>
        </p:sp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4DD3A259-2E11-4E9A-A5FC-2E484A6BECB0}"/>
                </a:ext>
              </a:extLst>
            </p:cNvPr>
            <p:cNvSpPr txBox="1"/>
            <p:nvPr/>
          </p:nvSpPr>
          <p:spPr>
            <a:xfrm>
              <a:off x="1865061" y="3824524"/>
              <a:ext cx="1296144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真实</a:t>
              </a:r>
              <a:r>
                <a:rPr lang="en-US" altLang="zh-CN" sz="1500" kern="0" dirty="0">
                  <a:solidFill>
                    <a:sysClr val="window" lastClr="FFFFFF"/>
                  </a:solidFill>
                </a:rPr>
                <a:t>SSL</a:t>
              </a:r>
              <a:r>
                <a:rPr lang="zh-CN" altLang="en-US" sz="1500" kern="0" dirty="0">
                  <a:solidFill>
                    <a:sysClr val="window" lastClr="FFFFFF"/>
                  </a:solidFill>
                </a:rPr>
                <a:t>证书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079BF48-8789-48EC-B6E9-73C5AD79288A}"/>
                </a:ext>
              </a:extLst>
            </p:cNvPr>
            <p:cNvGrpSpPr/>
            <p:nvPr/>
          </p:nvGrpSpPr>
          <p:grpSpPr>
            <a:xfrm>
              <a:off x="3363144" y="2140537"/>
              <a:ext cx="5062653" cy="648072"/>
              <a:chOff x="3363144" y="2140537"/>
              <a:chExt cx="5062653" cy="648072"/>
            </a:xfrm>
          </p:grpSpPr>
          <p:sp>
            <p:nvSpPr>
              <p:cNvPr id="25" name="矩形 17">
                <a:extLst>
                  <a:ext uri="{FF2B5EF4-FFF2-40B4-BE49-F238E27FC236}">
                    <a16:creationId xmlns:a16="http://schemas.microsoft.com/office/drawing/2014/main" id="{88F71BCC-CDA1-40BB-BE44-04BCC0A24EDD}"/>
                  </a:ext>
                </a:extLst>
              </p:cNvPr>
              <p:cNvSpPr/>
              <p:nvPr/>
            </p:nvSpPr>
            <p:spPr>
              <a:xfrm>
                <a:off x="3363144" y="214053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" name="TextBox 37">
                <a:extLst>
                  <a:ext uri="{FF2B5EF4-FFF2-40B4-BE49-F238E27FC236}">
                    <a16:creationId xmlns:a16="http://schemas.microsoft.com/office/drawing/2014/main" id="{CC51D7EF-8A23-46A4-A436-1E5F40AB9F90}"/>
                  </a:ext>
                </a:extLst>
              </p:cNvPr>
              <p:cNvSpPr txBox="1"/>
              <p:nvPr/>
            </p:nvSpPr>
            <p:spPr>
              <a:xfrm>
                <a:off x="3923928" y="2285286"/>
                <a:ext cx="4281067" cy="311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DNS over TLS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（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DOT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）服务器、 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HTTPS WEB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服务器、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WebDAV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HTTPS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代理服务器、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HTTP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代理服务器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-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解密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HTTPS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 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IKEV2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OCSERV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SSTP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TJ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85D4A78-DAC8-4AE9-B6BF-F15AF3455CEC}"/>
                </a:ext>
              </a:extLst>
            </p:cNvPr>
            <p:cNvGrpSpPr/>
            <p:nvPr/>
          </p:nvGrpSpPr>
          <p:grpSpPr>
            <a:xfrm>
              <a:off x="3363144" y="2897457"/>
              <a:ext cx="5062653" cy="648072"/>
              <a:chOff x="3363144" y="2897457"/>
              <a:chExt cx="5062653" cy="648072"/>
            </a:xfrm>
          </p:grpSpPr>
          <p:sp>
            <p:nvSpPr>
              <p:cNvPr id="23" name="矩形 17">
                <a:extLst>
                  <a:ext uri="{FF2B5EF4-FFF2-40B4-BE49-F238E27FC236}">
                    <a16:creationId xmlns:a16="http://schemas.microsoft.com/office/drawing/2014/main" id="{CE855223-021A-4E25-AB9F-D293096525BE}"/>
                  </a:ext>
                </a:extLst>
              </p:cNvPr>
              <p:cNvSpPr/>
              <p:nvPr/>
            </p:nvSpPr>
            <p:spPr>
              <a:xfrm>
                <a:off x="3363144" y="289745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" name="TextBox 40">
                <a:extLst>
                  <a:ext uri="{FF2B5EF4-FFF2-40B4-BE49-F238E27FC236}">
                    <a16:creationId xmlns:a16="http://schemas.microsoft.com/office/drawing/2014/main" id="{53274E1F-A3EB-4B8F-9867-58DA6A5FBE4E}"/>
                  </a:ext>
                </a:extLst>
              </p:cNvPr>
              <p:cNvSpPr txBox="1"/>
              <p:nvPr/>
            </p:nvSpPr>
            <p:spPr>
              <a:xfrm>
                <a:off x="3923928" y="2964144"/>
                <a:ext cx="4176463" cy="311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服务器地址是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或虚拟的域名，用户事先通过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WEB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用户门户或管理员分发获得并安装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CA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证书，加上用户认证，相当于双因子认证，适用于单位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Intranet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应用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75269EE-E7D9-4081-B6CF-90F21902E7FC}"/>
                </a:ext>
              </a:extLst>
            </p:cNvPr>
            <p:cNvGrpSpPr/>
            <p:nvPr/>
          </p:nvGrpSpPr>
          <p:grpSpPr>
            <a:xfrm>
              <a:off x="3363144" y="3654377"/>
              <a:ext cx="5062653" cy="648072"/>
              <a:chOff x="3363144" y="3654377"/>
              <a:chExt cx="5062653" cy="648072"/>
            </a:xfrm>
          </p:grpSpPr>
          <p:sp>
            <p:nvSpPr>
              <p:cNvPr id="21" name="矩形 17">
                <a:extLst>
                  <a:ext uri="{FF2B5EF4-FFF2-40B4-BE49-F238E27FC236}">
                    <a16:creationId xmlns:a16="http://schemas.microsoft.com/office/drawing/2014/main" id="{2D4015F1-C7AF-4756-B11B-3988B7E277BB}"/>
                  </a:ext>
                </a:extLst>
              </p:cNvPr>
              <p:cNvSpPr/>
              <p:nvPr/>
            </p:nvSpPr>
            <p:spPr>
              <a:xfrm>
                <a:off x="3363144" y="365437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" name="TextBox 43">
                <a:extLst>
                  <a:ext uri="{FF2B5EF4-FFF2-40B4-BE49-F238E27FC236}">
                    <a16:creationId xmlns:a16="http://schemas.microsoft.com/office/drawing/2014/main" id="{34F386D2-1C14-4978-A7A7-B3B737667BF7}"/>
                  </a:ext>
                </a:extLst>
              </p:cNvPr>
              <p:cNvSpPr txBox="1"/>
              <p:nvPr/>
            </p:nvSpPr>
            <p:spPr>
              <a:xfrm>
                <a:off x="3923928" y="3786425"/>
                <a:ext cx="4197941" cy="311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服务器地址是真实的域名，管理员一键申请真实域名证书，系统自动续期证书有效期；用户直接用域名登录，不需要安装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CA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证书，适用于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Internet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应用，系收费功能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8668D38E-E35A-43EC-B5CD-BA4589CD32B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8755" y="2524006"/>
              <a:ext cx="504056" cy="128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0" kern="1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685800">
                <a:defRPr/>
              </a:pPr>
              <a:r>
                <a:rPr lang="en-US" altLang="zh-CN" sz="1800" b="1" dirty="0">
                  <a:solidFill>
                    <a:sysClr val="window" lastClr="FFFFFF"/>
                  </a:solidFill>
                </a:rPr>
                <a:t>SSL</a:t>
              </a:r>
              <a:r>
                <a:rPr lang="zh-CN" altLang="en-US" sz="1800" b="1" dirty="0">
                  <a:solidFill>
                    <a:sysClr val="window" lastClr="FFFFFF"/>
                  </a:solidFill>
                </a:rPr>
                <a:t>证书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2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684631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外网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097B72-0D99-4483-A157-BA308636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7E228C4-5EAE-4513-97EF-1D097B610E02}"/>
              </a:ext>
            </a:extLst>
          </p:cNvPr>
          <p:cNvGrpSpPr/>
          <p:nvPr/>
        </p:nvGrpSpPr>
        <p:grpSpPr>
          <a:xfrm>
            <a:off x="1277634" y="1044178"/>
            <a:ext cx="6581981" cy="2931728"/>
            <a:chOff x="827584" y="1176213"/>
            <a:chExt cx="7598213" cy="338437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76681CB-7F68-4B68-A844-2014F38CC7C7}"/>
                </a:ext>
              </a:extLst>
            </p:cNvPr>
            <p:cNvSpPr/>
            <p:nvPr/>
          </p:nvSpPr>
          <p:spPr>
            <a:xfrm>
              <a:off x="827584" y="1176213"/>
              <a:ext cx="1296144" cy="3384376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" name="五边形 24">
              <a:extLst>
                <a:ext uri="{FF2B5EF4-FFF2-40B4-BE49-F238E27FC236}">
                  <a16:creationId xmlns:a16="http://schemas.microsoft.com/office/drawing/2014/main" id="{C6C945DB-F68B-4316-B8C0-57EFF9F98EFA}"/>
                </a:ext>
              </a:extLst>
            </p:cNvPr>
            <p:cNvSpPr/>
            <p:nvPr/>
          </p:nvSpPr>
          <p:spPr>
            <a:xfrm>
              <a:off x="1505020" y="1383617"/>
              <a:ext cx="2108226" cy="648072"/>
            </a:xfrm>
            <a:prstGeom prst="homePlate">
              <a:avLst/>
            </a:prstGeom>
            <a:solidFill>
              <a:srgbClr val="0E647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五边形 25">
              <a:extLst>
                <a:ext uri="{FF2B5EF4-FFF2-40B4-BE49-F238E27FC236}">
                  <a16:creationId xmlns:a16="http://schemas.microsoft.com/office/drawing/2014/main" id="{CEF207D0-A552-4499-BAE0-D22B39797CB0}"/>
                </a:ext>
              </a:extLst>
            </p:cNvPr>
            <p:cNvSpPr/>
            <p:nvPr/>
          </p:nvSpPr>
          <p:spPr>
            <a:xfrm>
              <a:off x="1505020" y="2140537"/>
              <a:ext cx="2108226" cy="648072"/>
            </a:xfrm>
            <a:prstGeom prst="homePlate">
              <a:avLst/>
            </a:prstGeom>
            <a:solidFill>
              <a:srgbClr val="2DB2A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五边形 26">
              <a:extLst>
                <a:ext uri="{FF2B5EF4-FFF2-40B4-BE49-F238E27FC236}">
                  <a16:creationId xmlns:a16="http://schemas.microsoft.com/office/drawing/2014/main" id="{F42533DE-1497-4125-983C-102670E2AB27}"/>
                </a:ext>
              </a:extLst>
            </p:cNvPr>
            <p:cNvSpPr/>
            <p:nvPr/>
          </p:nvSpPr>
          <p:spPr>
            <a:xfrm>
              <a:off x="1505020" y="2897457"/>
              <a:ext cx="2108226" cy="648072"/>
            </a:xfrm>
            <a:prstGeom prst="homePlate">
              <a:avLst/>
            </a:prstGeom>
            <a:solidFill>
              <a:srgbClr val="F87A0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五边形 27">
              <a:extLst>
                <a:ext uri="{FF2B5EF4-FFF2-40B4-BE49-F238E27FC236}">
                  <a16:creationId xmlns:a16="http://schemas.microsoft.com/office/drawing/2014/main" id="{85D56A68-1A2A-4540-B2C1-88D1840EB297}"/>
                </a:ext>
              </a:extLst>
            </p:cNvPr>
            <p:cNvSpPr/>
            <p:nvPr/>
          </p:nvSpPr>
          <p:spPr>
            <a:xfrm>
              <a:off x="1505020" y="3654377"/>
              <a:ext cx="2108226" cy="648072"/>
            </a:xfrm>
            <a:prstGeom prst="homePlate">
              <a:avLst/>
            </a:prstGeom>
            <a:solidFill>
              <a:srgbClr val="74AF4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CB39B15-520E-49EB-A4F4-5D2598780BB1}"/>
                </a:ext>
              </a:extLst>
            </p:cNvPr>
            <p:cNvGrpSpPr/>
            <p:nvPr/>
          </p:nvGrpSpPr>
          <p:grpSpPr>
            <a:xfrm>
              <a:off x="3363144" y="1383617"/>
              <a:ext cx="5062653" cy="648072"/>
              <a:chOff x="3363144" y="1383617"/>
              <a:chExt cx="5062653" cy="648072"/>
            </a:xfrm>
          </p:grpSpPr>
          <p:sp>
            <p:nvSpPr>
              <p:cNvPr id="27" name="矩形 17">
                <a:extLst>
                  <a:ext uri="{FF2B5EF4-FFF2-40B4-BE49-F238E27FC236}">
                    <a16:creationId xmlns:a16="http://schemas.microsoft.com/office/drawing/2014/main" id="{6D541EDE-7BE5-48C9-BA27-B060488513DA}"/>
                  </a:ext>
                </a:extLst>
              </p:cNvPr>
              <p:cNvSpPr/>
              <p:nvPr/>
            </p:nvSpPr>
            <p:spPr>
              <a:xfrm>
                <a:off x="3363144" y="138361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8" name="TextBox 30">
                <a:extLst>
                  <a:ext uri="{FF2B5EF4-FFF2-40B4-BE49-F238E27FC236}">
                    <a16:creationId xmlns:a16="http://schemas.microsoft.com/office/drawing/2014/main" id="{4560B326-6F36-4071-BD2F-442D7E619BFE}"/>
                  </a:ext>
                </a:extLst>
              </p:cNvPr>
              <p:cNvSpPr txBox="1"/>
              <p:nvPr/>
            </p:nvSpPr>
            <p:spPr>
              <a:xfrm>
                <a:off x="3923928" y="1467881"/>
                <a:ext cx="4176463" cy="1485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公网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OS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外网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、外网地址字符串、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SSL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证书中的外网地址以及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IPv6 IP</a:t>
                </a:r>
              </a:p>
            </p:txBody>
          </p:sp>
        </p:grp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0C903C99-571E-4663-9C59-2B0E95B4C7A5}"/>
                </a:ext>
              </a:extLst>
            </p:cNvPr>
            <p:cNvSpPr txBox="1"/>
            <p:nvPr/>
          </p:nvSpPr>
          <p:spPr>
            <a:xfrm>
              <a:off x="1865061" y="1553765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分类</a:t>
              </a:r>
            </a:p>
          </p:txBody>
        </p: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9E1F647B-5263-416D-99C1-EF99D064387B}"/>
                </a:ext>
              </a:extLst>
            </p:cNvPr>
            <p:cNvSpPr txBox="1"/>
            <p:nvPr/>
          </p:nvSpPr>
          <p:spPr>
            <a:xfrm>
              <a:off x="1865061" y="2310684"/>
              <a:ext cx="1230096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用途</a:t>
              </a: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94870403-A3F0-43F1-A262-3FA8CAB872DB}"/>
                </a:ext>
              </a:extLst>
            </p:cNvPr>
            <p:cNvSpPr txBox="1"/>
            <p:nvPr/>
          </p:nvSpPr>
          <p:spPr>
            <a:xfrm>
              <a:off x="1865061" y="3067604"/>
              <a:ext cx="1435515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初始化</a:t>
              </a:r>
            </a:p>
          </p:txBody>
        </p:sp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4DD3A259-2E11-4E9A-A5FC-2E484A6BECB0}"/>
                </a:ext>
              </a:extLst>
            </p:cNvPr>
            <p:cNvSpPr txBox="1"/>
            <p:nvPr/>
          </p:nvSpPr>
          <p:spPr>
            <a:xfrm>
              <a:off x="1865061" y="3824524"/>
              <a:ext cx="1296144" cy="266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</a:rPr>
                <a:t>资源列表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079BF48-8789-48EC-B6E9-73C5AD79288A}"/>
                </a:ext>
              </a:extLst>
            </p:cNvPr>
            <p:cNvGrpSpPr/>
            <p:nvPr/>
          </p:nvGrpSpPr>
          <p:grpSpPr>
            <a:xfrm>
              <a:off x="3363144" y="2140537"/>
              <a:ext cx="5062653" cy="648072"/>
              <a:chOff x="3363144" y="2140537"/>
              <a:chExt cx="5062653" cy="648072"/>
            </a:xfrm>
          </p:grpSpPr>
          <p:sp>
            <p:nvSpPr>
              <p:cNvPr id="25" name="矩形 17">
                <a:extLst>
                  <a:ext uri="{FF2B5EF4-FFF2-40B4-BE49-F238E27FC236}">
                    <a16:creationId xmlns:a16="http://schemas.microsoft.com/office/drawing/2014/main" id="{88F71BCC-CDA1-40BB-BE44-04BCC0A24EDD}"/>
                  </a:ext>
                </a:extLst>
              </p:cNvPr>
              <p:cNvSpPr/>
              <p:nvPr/>
            </p:nvSpPr>
            <p:spPr>
              <a:xfrm>
                <a:off x="3363144" y="214053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6" name="TextBox 37">
                <a:extLst>
                  <a:ext uri="{FF2B5EF4-FFF2-40B4-BE49-F238E27FC236}">
                    <a16:creationId xmlns:a16="http://schemas.microsoft.com/office/drawing/2014/main" id="{CC51D7EF-8A23-46A4-A436-1E5F40AB9F90}"/>
                  </a:ext>
                </a:extLst>
              </p:cNvPr>
              <p:cNvSpPr txBox="1"/>
              <p:nvPr/>
            </p:nvSpPr>
            <p:spPr>
              <a:xfrm>
                <a:off x="3923928" y="2285286"/>
                <a:ext cx="4176463" cy="311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用于设置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DNS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服务器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；确定客户端配置文件、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PAC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文件、共享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URL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中的服务器地址；确定各服务的服务器地址；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OpenVPN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例外的路由；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白名单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85D4A78-DAC8-4AE9-B6BF-F15AF3455CEC}"/>
                </a:ext>
              </a:extLst>
            </p:cNvPr>
            <p:cNvGrpSpPr/>
            <p:nvPr/>
          </p:nvGrpSpPr>
          <p:grpSpPr>
            <a:xfrm>
              <a:off x="3363144" y="2897457"/>
              <a:ext cx="5062653" cy="648072"/>
              <a:chOff x="3363144" y="2897457"/>
              <a:chExt cx="5062653" cy="648072"/>
            </a:xfrm>
          </p:grpSpPr>
          <p:sp>
            <p:nvSpPr>
              <p:cNvPr id="23" name="矩形 17">
                <a:extLst>
                  <a:ext uri="{FF2B5EF4-FFF2-40B4-BE49-F238E27FC236}">
                    <a16:creationId xmlns:a16="http://schemas.microsoft.com/office/drawing/2014/main" id="{CE855223-021A-4E25-AB9F-D293096525BE}"/>
                  </a:ext>
                </a:extLst>
              </p:cNvPr>
              <p:cNvSpPr/>
              <p:nvPr/>
            </p:nvSpPr>
            <p:spPr>
              <a:xfrm>
                <a:off x="3363144" y="289745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4" name="TextBox 40">
                <a:extLst>
                  <a:ext uri="{FF2B5EF4-FFF2-40B4-BE49-F238E27FC236}">
                    <a16:creationId xmlns:a16="http://schemas.microsoft.com/office/drawing/2014/main" id="{53274E1F-A3EB-4B8F-9867-58DA6A5FBE4E}"/>
                  </a:ext>
                </a:extLst>
              </p:cNvPr>
              <p:cNvSpPr txBox="1"/>
              <p:nvPr/>
            </p:nvSpPr>
            <p:spPr>
              <a:xfrm>
                <a:off x="3923927" y="2964144"/>
                <a:ext cx="4501869" cy="474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第一次启动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OS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时，获得外网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信息，并设置外网地址字符串、及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SSL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证书中的外网地址为公网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，修改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HTTPS WEB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服务器、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WebDAV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HTTPS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代理服务器、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OpenVPN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服务器，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IKEV2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OCSERV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、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SSTP VPN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的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SSL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证书配置并重启服务；根据国内外地域不同，设置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DNS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服务器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75269EE-E7D9-4081-B6CF-90F21902E7FC}"/>
                </a:ext>
              </a:extLst>
            </p:cNvPr>
            <p:cNvGrpSpPr/>
            <p:nvPr/>
          </p:nvGrpSpPr>
          <p:grpSpPr>
            <a:xfrm>
              <a:off x="3363144" y="3654377"/>
              <a:ext cx="5062653" cy="648072"/>
              <a:chOff x="3363144" y="3654377"/>
              <a:chExt cx="5062653" cy="648072"/>
            </a:xfrm>
          </p:grpSpPr>
          <p:sp>
            <p:nvSpPr>
              <p:cNvPr id="21" name="矩形 17">
                <a:extLst>
                  <a:ext uri="{FF2B5EF4-FFF2-40B4-BE49-F238E27FC236}">
                    <a16:creationId xmlns:a16="http://schemas.microsoft.com/office/drawing/2014/main" id="{2D4015F1-C7AF-4756-B11B-3988B7E277BB}"/>
                  </a:ext>
                </a:extLst>
              </p:cNvPr>
              <p:cNvSpPr/>
              <p:nvPr/>
            </p:nvSpPr>
            <p:spPr>
              <a:xfrm>
                <a:off x="3363144" y="365437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2" name="TextBox 43">
                <a:extLst>
                  <a:ext uri="{FF2B5EF4-FFF2-40B4-BE49-F238E27FC236}">
                    <a16:creationId xmlns:a16="http://schemas.microsoft.com/office/drawing/2014/main" id="{34F386D2-1C14-4978-A7A7-B3B737667BF7}"/>
                  </a:ext>
                </a:extLst>
              </p:cNvPr>
              <p:cNvSpPr txBox="1"/>
              <p:nvPr/>
            </p:nvSpPr>
            <p:spPr>
              <a:xfrm>
                <a:off x="3923928" y="3786425"/>
                <a:ext cx="4176463" cy="311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defTabSz="685800" fontAlgn="auto">
                  <a:lnSpc>
                    <a:spcPts val="1125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根据外网</a:t>
                </a:r>
                <a:r>
                  <a:rPr lang="en-US" altLang="zh-CN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IP</a:t>
                </a:r>
                <a:r>
                  <a:rPr lang="zh-CN" altLang="en-US" sz="75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地址的不同用途及本机当前运行的服务，生成“开发服务列表”文件，全面总结当前对外的服务资源；可以在用户门户中查看适用于当前用户的服务资源</a:t>
                </a:r>
                <a:endParaRPr lang="en-US" altLang="zh-CN" sz="7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</p:grp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8668D38E-E35A-43EC-B5CD-BA4589CD32B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8755" y="2285287"/>
              <a:ext cx="504056" cy="152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0" kern="1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685800">
                <a:defRPr/>
              </a:pPr>
              <a:r>
                <a:rPr lang="zh-CN" altLang="en-US" sz="1800" b="1" dirty="0">
                  <a:solidFill>
                    <a:sysClr val="window" lastClr="FFFFFF"/>
                  </a:solidFill>
                </a:rPr>
                <a:t>外网</a:t>
              </a:r>
              <a:r>
                <a:rPr lang="en-US" altLang="zh-CN" sz="1800" b="1" dirty="0">
                  <a:solidFill>
                    <a:sysClr val="window" lastClr="FFFFFF"/>
                  </a:solidFill>
                </a:rPr>
                <a:t>IP</a:t>
              </a:r>
              <a:r>
                <a:rPr lang="zh-CN" altLang="en-US" sz="1800" b="1" dirty="0">
                  <a:solidFill>
                    <a:sysClr val="window" lastClr="FFFFFF"/>
                  </a:solidFill>
                </a:rPr>
                <a:t>定位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50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标题 1"/>
          <p:cNvSpPr txBox="1">
            <a:spLocks/>
          </p:cNvSpPr>
          <p:nvPr/>
        </p:nvSpPr>
        <p:spPr>
          <a:xfrm>
            <a:off x="750023" y="116603"/>
            <a:ext cx="6414265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快速安装指南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F8F2EEF-4BAF-4DB1-8967-882AB2C46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sp>
        <p:nvSpPr>
          <p:cNvPr id="2" name="Rectangle 13">
            <a:extLst>
              <a:ext uri="{FF2B5EF4-FFF2-40B4-BE49-F238E27FC236}">
                <a16:creationId xmlns:a16="http://schemas.microsoft.com/office/drawing/2014/main" id="{CE956736-D76B-4D41-BDBF-FA5199E60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-11654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5DD2FBE9-D19C-4F4D-878B-0C31E6F357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31640" y="880763"/>
            <a:ext cx="5481638" cy="3600305"/>
            <a:chOff x="1800" y="576"/>
            <a:chExt cx="8633" cy="8069"/>
          </a:xfrm>
        </p:grpSpPr>
        <p:sp>
          <p:nvSpPr>
            <p:cNvPr id="4" name="AutoShape 12">
              <a:extLst>
                <a:ext uri="{FF2B5EF4-FFF2-40B4-BE49-F238E27FC236}">
                  <a16:creationId xmlns:a16="http://schemas.microsoft.com/office/drawing/2014/main" id="{E23948AE-D491-4AB1-ADD1-5A57C28769E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00" y="576"/>
              <a:ext cx="8633" cy="8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41D2A502-7DC1-4155-95C2-68539DCDE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" y="770"/>
              <a:ext cx="4215" cy="8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@仿宋_GB2312" charset="-122"/>
                  <a:cs typeface="Arial" panose="020B0604020202020204" pitchFamily="34" charset="0"/>
                </a:rPr>
                <a:t>1</a:t>
              </a:r>
              <a:r>
                <a:rPr kumimoji="0" lang="zh-CN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@仿宋_GB2312" charset="-122"/>
                  <a:ea typeface="仿宋" panose="02010609060101010101" pitchFamily="49" charset="-122"/>
                  <a:cs typeface="Arial" panose="020B0604020202020204" pitchFamily="34" charset="0"/>
                </a:rPr>
                <a:t>、安装</a:t>
              </a: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@仿宋_GB2312" charset="-122"/>
                  <a:cs typeface="Arial" panose="020B0604020202020204" pitchFamily="34" charset="0"/>
                </a:rPr>
                <a:t>Linux</a:t>
              </a:r>
              <a:r>
                <a:rPr lang="zh-CN" altLang="en-US" sz="1000" b="1" dirty="0">
                  <a:latin typeface="Arial" panose="020B0604020202020204" pitchFamily="34" charset="0"/>
                  <a:ea typeface="仿宋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1000" b="1" dirty="0">
                  <a:latin typeface="Arial" panose="020B0604020202020204" pitchFamily="34" charset="0"/>
                  <a:ea typeface="仿宋" panose="02010609060101010101" pitchFamily="49" charset="-122"/>
                  <a:cs typeface="Arial" panose="020B0604020202020204" pitchFamily="34" charset="0"/>
                </a:rPr>
                <a:t>OS</a:t>
              </a:r>
              <a:r>
                <a:rPr kumimoji="0" lang="zh-CN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@仿宋_GB2312" charset="-122"/>
                  <a:ea typeface="仿宋" panose="02010609060101010101" pitchFamily="49" charset="-122"/>
                  <a:cs typeface="Arial" panose="020B0604020202020204" pitchFamily="34" charset="0"/>
                </a:rPr>
                <a:t>，安装大地云控软件包</a:t>
              </a:r>
              <a:endParaRPr kumimoji="0" lang="zh-CN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14CABA1D-8D27-47A1-BBC9-E9BC788F1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" y="1972"/>
              <a:ext cx="4228" cy="8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@仿宋_GB2312" charset="-122"/>
                  <a:cs typeface="Arial" panose="020B0604020202020204" pitchFamily="34" charset="0"/>
                </a:rPr>
                <a:t>2</a:t>
              </a:r>
              <a:r>
                <a:rPr kumimoji="0" lang="zh-CN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@仿宋_GB2312" charset="-122"/>
                  <a:ea typeface="仿宋" panose="02010609060101010101" pitchFamily="49" charset="-122"/>
                  <a:cs typeface="Arial" panose="020B0604020202020204" pitchFamily="34" charset="0"/>
                </a:rPr>
                <a:t>、登陆</a:t>
              </a: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@仿宋_GB2312" charset="-122"/>
                  <a:cs typeface="Arial" panose="020B0604020202020204" pitchFamily="34" charset="0"/>
                </a:rPr>
                <a:t>WEB</a:t>
              </a:r>
              <a:r>
                <a:rPr kumimoji="0" lang="zh-CN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@仿宋_GB2312" charset="-122"/>
                  <a:ea typeface="仿宋" panose="02010609060101010101" pitchFamily="49" charset="-122"/>
                  <a:cs typeface="Arial" panose="020B0604020202020204" pitchFamily="34" charset="0"/>
                </a:rPr>
                <a:t>管理界面及初始化口令</a:t>
              </a:r>
              <a:endParaRPr kumimoji="0" lang="zh-CN" altLang="en-US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57AA5E2E-50EF-4F3A-9EBD-C5E9F8939F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" y="3145"/>
              <a:ext cx="4270" cy="145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@仿宋_GB2312" charset="-122"/>
                  <a:cs typeface="Arial" panose="020B0604020202020204" pitchFamily="34" charset="0"/>
                </a:rPr>
                <a:t>3</a:t>
              </a:r>
              <a:r>
                <a:rPr kumimoji="0" lang="zh-CN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@仿宋_GB2312" charset="-122"/>
                  <a:ea typeface="仿宋" panose="02010609060101010101" pitchFamily="49" charset="-122"/>
                  <a:cs typeface="Arial" panose="020B0604020202020204" pitchFamily="34" charset="0"/>
                </a:rPr>
                <a:t>、如有必要申请许可证，设置</a:t>
              </a: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@仿宋_GB2312" charset="-122"/>
                  <a:cs typeface="Arial" panose="020B0604020202020204" pitchFamily="34" charset="0"/>
                </a:rPr>
                <a:t>DNS</a:t>
              </a:r>
              <a:r>
                <a:rPr kumimoji="0" lang="zh-CN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@仿宋_GB2312" charset="-122"/>
                  <a:ea typeface="仿宋" panose="02010609060101010101" pitchFamily="49" charset="-122"/>
                  <a:cs typeface="Arial" panose="020B0604020202020204" pitchFamily="34" charset="0"/>
                </a:rPr>
                <a:t>服务器，获取</a:t>
              </a: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@仿宋_GB2312" charset="-122"/>
                  <a:cs typeface="Arial" panose="020B0604020202020204" pitchFamily="34" charset="0"/>
                </a:rPr>
                <a:t>IPv6 IP</a:t>
              </a:r>
              <a:r>
                <a:rPr kumimoji="0" lang="zh-CN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@仿宋_GB2312" charset="-122"/>
                  <a:ea typeface="仿宋" panose="02010609060101010101" pitchFamily="49" charset="-122"/>
                  <a:cs typeface="Arial" panose="020B0604020202020204" pitchFamily="34" charset="0"/>
                </a:rPr>
                <a:t>，设置外网地址、</a:t>
              </a: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@仿宋_GB2312" charset="-122"/>
                  <a:cs typeface="Arial" panose="020B0604020202020204" pitchFamily="34" charset="0"/>
                </a:rPr>
                <a:t>CA</a:t>
              </a:r>
              <a:r>
                <a:rPr kumimoji="0" lang="zh-CN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@仿宋_GB2312" charset="-122"/>
                  <a:ea typeface="仿宋" panose="02010609060101010101" pitchFamily="49" charset="-122"/>
                  <a:cs typeface="Arial" panose="020B0604020202020204" pitchFamily="34" charset="0"/>
                </a:rPr>
                <a:t>证书域名，安装真实域名证书</a:t>
              </a: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AA00D650-C8B4-4EF7-877A-8C12A2427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7" y="1595"/>
              <a:ext cx="1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15B03424-C71C-455C-A38E-7EBAAA5CD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3" y="2798"/>
              <a:ext cx="0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175D7C7D-4CE8-424A-A8DE-95C4C58DE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" y="5011"/>
              <a:ext cx="4270" cy="135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@仿宋_GB2312" charset="-122"/>
                  <a:cs typeface="Arial" panose="020B0604020202020204" pitchFamily="34" charset="0"/>
                </a:rPr>
                <a:t>4</a:t>
              </a:r>
              <a:r>
                <a:rPr kumimoji="0" lang="zh-CN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@仿宋_GB2312" charset="-122"/>
                  <a:ea typeface="仿宋" panose="02010609060101010101" pitchFamily="49" charset="-122"/>
                  <a:cs typeface="Arial" panose="020B0604020202020204" pitchFamily="34" charset="0"/>
                </a:rPr>
                <a:t>、设置</a:t>
              </a: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@仿宋_GB2312" charset="-122"/>
                  <a:cs typeface="Arial" panose="020B0604020202020204" pitchFamily="34" charset="0"/>
                </a:rPr>
                <a:t>DNS</a:t>
              </a:r>
              <a:r>
                <a:rPr kumimoji="0" lang="zh-CN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@仿宋_GB2312" charset="-122"/>
                  <a:ea typeface="仿宋" panose="02010609060101010101" pitchFamily="49" charset="-122"/>
                  <a:cs typeface="Arial" panose="020B0604020202020204" pitchFamily="34" charset="0"/>
                </a:rPr>
                <a:t>、</a:t>
              </a: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@仿宋_GB2312" charset="-122"/>
                  <a:cs typeface="Arial" panose="020B0604020202020204" pitchFamily="34" charset="0"/>
                </a:rPr>
                <a:t>WEB</a:t>
              </a:r>
              <a:r>
                <a:rPr kumimoji="0" lang="zh-CN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@仿宋_GB2312" charset="-122"/>
                  <a:ea typeface="仿宋" panose="02010609060101010101" pitchFamily="49" charset="-122"/>
                  <a:cs typeface="Arial" panose="020B0604020202020204" pitchFamily="34" charset="0"/>
                </a:rPr>
                <a:t>代理服务器、</a:t>
              </a: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@仿宋_GB2312" charset="-122"/>
                  <a:cs typeface="Arial" panose="020B0604020202020204" pitchFamily="34" charset="0"/>
                </a:rPr>
                <a:t>WEB</a:t>
              </a:r>
              <a:r>
                <a:rPr kumimoji="0" lang="zh-CN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@仿宋_GB2312" charset="-122"/>
                  <a:ea typeface="仿宋" panose="02010609060101010101" pitchFamily="49" charset="-122"/>
                  <a:cs typeface="Arial" panose="020B0604020202020204" pitchFamily="34" charset="0"/>
                </a:rPr>
                <a:t>服务器应用、</a:t>
              </a: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@仿宋_GB2312" charset="-122"/>
                  <a:cs typeface="Arial" panose="020B0604020202020204" pitchFamily="34" charset="0"/>
                </a:rPr>
                <a:t>VPN</a:t>
              </a:r>
              <a:r>
                <a:rPr kumimoji="0" lang="zh-CN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@仿宋_GB2312" charset="-122"/>
                  <a:ea typeface="仿宋" panose="02010609060101010101" pitchFamily="49" charset="-122"/>
                  <a:cs typeface="Arial" panose="020B0604020202020204" pitchFamily="34" charset="0"/>
                </a:rPr>
                <a:t>服务器、</a:t>
              </a: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@仿宋_GB2312" charset="-122"/>
                  <a:cs typeface="Arial" panose="020B0604020202020204" pitchFamily="34" charset="0"/>
                </a:rPr>
                <a:t>VPN</a:t>
              </a:r>
              <a:r>
                <a:rPr kumimoji="0" lang="zh-CN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@仿宋_GB2312" charset="-122"/>
                  <a:ea typeface="仿宋" panose="02010609060101010101" pitchFamily="49" charset="-122"/>
                  <a:cs typeface="Arial" panose="020B0604020202020204" pitchFamily="34" charset="0"/>
                </a:rPr>
                <a:t>客户端，创建各类用户</a:t>
              </a: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Line 4">
              <a:extLst>
                <a:ext uri="{FF2B5EF4-FFF2-40B4-BE49-F238E27FC236}">
                  <a16:creationId xmlns:a16="http://schemas.microsoft.com/office/drawing/2014/main" id="{3DE772B9-3EE0-4AF5-9ECE-6ED5CF213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4" y="4611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Text Box 3">
              <a:extLst>
                <a:ext uri="{FF2B5EF4-FFF2-40B4-BE49-F238E27FC236}">
                  <a16:creationId xmlns:a16="http://schemas.microsoft.com/office/drawing/2014/main" id="{8C9E25C5-70AF-4C27-9C6F-54CA26F6F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1" y="6821"/>
              <a:ext cx="4228" cy="103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@仿宋_GB2312" charset="-122"/>
                  <a:cs typeface="Arial" panose="020B0604020202020204" pitchFamily="34" charset="0"/>
                </a:rPr>
                <a:t>5</a:t>
              </a:r>
              <a:r>
                <a:rPr kumimoji="0" lang="zh-CN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@仿宋_GB2312" charset="-122"/>
                  <a:ea typeface="仿宋" panose="02010609060101010101" pitchFamily="49" charset="-122"/>
                  <a:cs typeface="Arial" panose="020B0604020202020204" pitchFamily="34" charset="0"/>
                </a:rPr>
                <a:t>、设置安全防护内容，确定各服务的客户端</a:t>
              </a: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@仿宋_GB2312" charset="-122"/>
                  <a:cs typeface="Arial" panose="020B0604020202020204" pitchFamily="34" charset="0"/>
                </a:rPr>
                <a:t>IP</a:t>
              </a:r>
              <a:r>
                <a:rPr kumimoji="0" lang="zh-CN" alt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@仿宋_GB2312" charset="-122"/>
                  <a:ea typeface="仿宋" panose="02010609060101010101" pitchFamily="49" charset="-122"/>
                  <a:cs typeface="Arial" panose="020B0604020202020204" pitchFamily="34" charset="0"/>
                </a:rPr>
                <a:t>范围；手工修改系统配置文件</a:t>
              </a:r>
              <a:endParaRPr kumimoji="0" lang="zh-CN" altLang="en-US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Line 2">
              <a:extLst>
                <a:ext uri="{FF2B5EF4-FFF2-40B4-BE49-F238E27FC236}">
                  <a16:creationId xmlns:a16="http://schemas.microsoft.com/office/drawing/2014/main" id="{1F332A38-3779-4DE8-BC86-0FF42B81B5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5" y="6364"/>
              <a:ext cx="0" cy="4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3531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7614"/>
            <a:ext cx="819150" cy="8191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图片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4289"/>
            <a:ext cx="752475" cy="7524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图片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73" y="1640666"/>
            <a:ext cx="1103630" cy="29972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图片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03" y="1572676"/>
            <a:ext cx="893703" cy="5813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图片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91" y="1449848"/>
            <a:ext cx="681355" cy="68135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" name="图片 13" descr="H:\------UTMWALL-ROM------\大地DNS&amp;URL云控管系统\图片\cisco openconnect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7" y="2566912"/>
            <a:ext cx="1138555" cy="55372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图片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49" y="2549972"/>
            <a:ext cx="956945" cy="5016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图片 1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38" y="2579940"/>
            <a:ext cx="1172845" cy="3048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26" name="Picture 2" descr="softeth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5659"/>
            <a:ext cx="1095375" cy="27622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50414"/>
            <a:ext cx="1060450" cy="3314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9" name="图片 18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1" y="3579862"/>
            <a:ext cx="1104265" cy="4838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0" name="图片 19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38" y="3579862"/>
            <a:ext cx="991870" cy="55499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1" name="图片 20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25" y="3674477"/>
            <a:ext cx="1447800" cy="36576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2" name="图片 21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73" y="3622100"/>
            <a:ext cx="862330" cy="45466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3" name="标题 1"/>
          <p:cNvSpPr txBox="1">
            <a:spLocks/>
          </p:cNvSpPr>
          <p:nvPr/>
        </p:nvSpPr>
        <p:spPr>
          <a:xfrm>
            <a:off x="750023" y="116603"/>
            <a:ext cx="665151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一键安装一页开局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4CFD63B-95EA-49C7-B42C-1D45190424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AB0F95-B9BE-4ECA-987E-FB9AA788B7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65" y="3491393"/>
            <a:ext cx="991871" cy="58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213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750023" y="116603"/>
            <a:ext cx="720635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——WEB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管理及用户门户界面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FD5D45-7A67-47B3-90FF-26C19FFC8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68CDD3F-A51B-437E-AB54-103B7CD62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9543"/>
            <a:ext cx="5370312" cy="24482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5AA5EB1-1536-44DF-982C-CC5772B5E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324" y="2567044"/>
            <a:ext cx="5292080" cy="259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848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9622"/>
            <a:ext cx="1500505" cy="5022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图片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05" y="2571750"/>
            <a:ext cx="1494790" cy="41402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图片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28" y="2506156"/>
            <a:ext cx="1052195" cy="508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54" y="3736998"/>
            <a:ext cx="1851660" cy="74993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图片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58" y="3793612"/>
            <a:ext cx="1242060" cy="6572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750023" y="116603"/>
            <a:ext cx="6702297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中神通大地云控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“云管端”三栖，软硬件兼施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Linux OS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4FFCE1-6474-49F4-87F4-FD08F787F5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67070"/>
            <a:ext cx="1275917" cy="8688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FE37BDA-9AC8-4CFB-BDEE-A14B34DBB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29A57BF-4272-4C2B-A469-964EC0E8F4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4605" y="1438739"/>
            <a:ext cx="1494790" cy="5202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7EC367D-1522-472E-A142-EA83BD7581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6029" y="1021273"/>
            <a:ext cx="896252" cy="9552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73D43A-CF3F-44BB-8EB3-C2A35EACFE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6963" y="2465760"/>
            <a:ext cx="1543174" cy="6715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D6CA366-E2C6-47E2-8D74-45C884B00F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6304" y="3922282"/>
            <a:ext cx="1247775" cy="3333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5C743E-DB89-4DF8-A7A0-3C8D321C67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1987" y="3409211"/>
            <a:ext cx="1275917" cy="14260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1186C44-018E-4C67-9503-61FF7D2A57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95" y="1214560"/>
            <a:ext cx="105156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3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标题 1"/>
          <p:cNvSpPr txBox="1">
            <a:spLocks/>
          </p:cNvSpPr>
          <p:nvPr/>
        </p:nvSpPr>
        <p:spPr>
          <a:xfrm>
            <a:off x="750023" y="116603"/>
            <a:ext cx="6270249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网络应用模式</a:t>
            </a:r>
          </a:p>
        </p:txBody>
      </p:sp>
      <p:pic>
        <p:nvPicPr>
          <p:cNvPr id="371" name="图片 370">
            <a:extLst>
              <a:ext uri="{FF2B5EF4-FFF2-40B4-BE49-F238E27FC236}">
                <a16:creationId xmlns:a16="http://schemas.microsoft.com/office/drawing/2014/main" id="{F7B7AE53-2929-4ECA-A857-C18A17757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96404-2707-B380-0E34-1E0999190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715249"/>
            <a:ext cx="5710185" cy="431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54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1"/>
          <p:cNvSpPr txBox="1">
            <a:spLocks/>
          </p:cNvSpPr>
          <p:nvPr/>
        </p:nvSpPr>
        <p:spPr>
          <a:xfrm>
            <a:off x="750023" y="116603"/>
            <a:ext cx="6833638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中神通大地云控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“云管端”三栖，软硬件兼施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客户端使用环境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Aft>
                <a:spcPts val="0"/>
              </a:spcAft>
            </a:pP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B222957-68BB-41B9-9E0E-F42721625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784" y="2199593"/>
            <a:ext cx="1746368" cy="11642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1E6D349-B884-41B4-A686-EDBA930CD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02412"/>
            <a:ext cx="1643509" cy="101741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8C0EF9D-8F30-4D01-8284-50203DE1D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7602"/>
            <a:ext cx="2499111" cy="5908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F1BBC7A1-82D5-4CA2-B14B-6D01065D24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3655614"/>
            <a:ext cx="1224136" cy="106633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96CB61-B666-4C89-9E50-F3340350A9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71" y="2220449"/>
            <a:ext cx="1099589" cy="993177"/>
          </a:xfrm>
          <a:prstGeom prst="rect">
            <a:avLst/>
          </a:prstGeom>
        </p:spPr>
      </p:pic>
      <p:pic>
        <p:nvPicPr>
          <p:cNvPr id="6145" name="图片 6144">
            <a:extLst>
              <a:ext uri="{FF2B5EF4-FFF2-40B4-BE49-F238E27FC236}">
                <a16:creationId xmlns:a16="http://schemas.microsoft.com/office/drawing/2014/main" id="{046727E4-232B-4978-97FB-A04E1AC512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28" y="734295"/>
            <a:ext cx="1258744" cy="881121"/>
          </a:xfrm>
          <a:prstGeom prst="rect">
            <a:avLst/>
          </a:prstGeom>
        </p:spPr>
      </p:pic>
      <p:pic>
        <p:nvPicPr>
          <p:cNvPr id="6150" name="图片 6149">
            <a:extLst>
              <a:ext uri="{FF2B5EF4-FFF2-40B4-BE49-F238E27FC236}">
                <a16:creationId xmlns:a16="http://schemas.microsoft.com/office/drawing/2014/main" id="{ABBE4683-6F99-45CA-991E-70CE83CAC8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3" y="810892"/>
            <a:ext cx="1668111" cy="824754"/>
          </a:xfrm>
          <a:prstGeom prst="rect">
            <a:avLst/>
          </a:prstGeom>
        </p:spPr>
      </p:pic>
      <p:pic>
        <p:nvPicPr>
          <p:cNvPr id="6152" name="图片 6151">
            <a:extLst>
              <a:ext uri="{FF2B5EF4-FFF2-40B4-BE49-F238E27FC236}">
                <a16:creationId xmlns:a16="http://schemas.microsoft.com/office/drawing/2014/main" id="{622B234B-FC77-4AE6-B3C0-736030F34D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2" y="781102"/>
            <a:ext cx="926552" cy="92655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FF942E5E-1D74-4BB3-869E-9F07B6088A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64" y="3754339"/>
            <a:ext cx="1275917" cy="8688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8B77060-DF17-4BCB-AE07-B825A77D66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09" y="843558"/>
            <a:ext cx="816199" cy="8161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2A2200C-7769-4D39-8BA3-D00803A0F71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21" y="793493"/>
            <a:ext cx="1231971" cy="82651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A3718E3-446C-45E5-A078-0C55D9F044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01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41" y="3365344"/>
            <a:ext cx="1044695" cy="104469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2" name="标题 1"/>
          <p:cNvSpPr txBox="1">
            <a:spLocks/>
          </p:cNvSpPr>
          <p:nvPr/>
        </p:nvSpPr>
        <p:spPr>
          <a:xfrm>
            <a:off x="750023" y="116603"/>
            <a:ext cx="8214465" cy="294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中神通大地云控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“云管端”三栖，软硬件兼施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X86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/ARM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硬件平台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66ED84-9183-46C7-A15A-F0C16FF1B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89" y="1635646"/>
            <a:ext cx="2626021" cy="19722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D9C286-6274-432B-AD20-1B2BA5155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9" y="1491630"/>
            <a:ext cx="2440679" cy="17694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148C58F-7A56-47D9-818D-5175BB165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41" y="1901709"/>
            <a:ext cx="2160240" cy="14401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53EAE4E-CFF5-4DB4-B8C1-9CE67357AD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59726D4-ABBE-461F-0DA2-AAE23D4821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07" y="3685006"/>
            <a:ext cx="1311500" cy="4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090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>
            <a:spLocks/>
          </p:cNvSpPr>
          <p:nvPr/>
        </p:nvSpPr>
        <p:spPr>
          <a:xfrm>
            <a:off x="750023" y="116603"/>
            <a:ext cx="8214465" cy="294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中神通大地云控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TrustGate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硬件网关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3EAE4E-CFF5-4DB4-B8C1-9CE67357A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47BE57B-864E-4245-BEFB-BADDE6647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31590"/>
            <a:ext cx="2285810" cy="201041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50EB4CC-EB82-441B-BA68-EF86F7F40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33" y="1336318"/>
            <a:ext cx="2736304" cy="180568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DCA684B-2EC7-4EBD-84DA-86EFC46437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88" y="987574"/>
            <a:ext cx="2856000" cy="346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511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61" y="942975"/>
            <a:ext cx="1276350" cy="8451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图片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71879"/>
            <a:ext cx="1371600" cy="5873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" name="图片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31913"/>
            <a:ext cx="1335405" cy="41402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图片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2212383"/>
            <a:ext cx="1000125" cy="5708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图片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42" y="2185312"/>
            <a:ext cx="1138555" cy="54991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7" name="图片 1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43570"/>
            <a:ext cx="1267460" cy="3206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8" name="图片 1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72" y="3291830"/>
            <a:ext cx="1440180" cy="4965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9" name="图片 1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03" y="3212455"/>
            <a:ext cx="956570" cy="8001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0" name="图片 1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18" y="3330723"/>
            <a:ext cx="1155700" cy="65532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2" name="标题 1"/>
          <p:cNvSpPr txBox="1">
            <a:spLocks/>
          </p:cNvSpPr>
          <p:nvPr/>
        </p:nvSpPr>
        <p:spPr>
          <a:xfrm>
            <a:off x="750023" y="116603"/>
            <a:ext cx="6486273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中神通大地云控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“云管端”三栖，软硬件兼施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虚拟化平台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F8D7414-290C-4589-98C2-413AACAE81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274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03598"/>
            <a:ext cx="1492250" cy="5727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图片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75606"/>
            <a:ext cx="1198880" cy="6648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图片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09008"/>
            <a:ext cx="1177290" cy="3619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7" y="2283718"/>
            <a:ext cx="1447800" cy="5238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图片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07" y="2186880"/>
            <a:ext cx="1388745" cy="7175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750023" y="116603"/>
            <a:ext cx="6342257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中神通大地云控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“云管端”三栖，软硬件兼施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国内公有云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94A5481-8966-4234-8888-8EE953EB09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23878"/>
            <a:ext cx="1587991" cy="2993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286902F-7545-4DA0-BE4D-5F83C5966D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19822"/>
            <a:ext cx="1076325" cy="107632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74898E1-0B01-4361-AB74-8FAAB1BAE4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07" y="3700680"/>
            <a:ext cx="1155658" cy="4073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3B3F507-29C5-4CE3-9BED-7FC9E8540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50318"/>
            <a:ext cx="1280369" cy="4572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07BA36-B64D-4C80-8482-6CFD24717EC8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283718"/>
            <a:ext cx="1008380" cy="6375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3C59D8-276A-4910-BD1E-2F590FADD0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60" y="3586695"/>
            <a:ext cx="1604619" cy="5736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E84CD20-0E02-4B9C-81C1-ECCBBFB264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7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7614"/>
            <a:ext cx="1569720" cy="67818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图片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03598"/>
            <a:ext cx="1379855" cy="10350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图片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71" y="2429843"/>
            <a:ext cx="784860" cy="78486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81" y="3891259"/>
            <a:ext cx="1880235" cy="3333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图片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02" y="2694429"/>
            <a:ext cx="1121410" cy="42672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图片 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99496"/>
            <a:ext cx="1009015" cy="6165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750023" y="116603"/>
            <a:ext cx="6414265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中神通大地云控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“云管端”三栖，软硬件兼施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国外公有云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AF33A24-D4EE-4402-9059-363485A8411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71" y="3653517"/>
            <a:ext cx="1492250" cy="5727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D6EDC3-0720-436C-8C60-88461A32DC1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11" y="3725525"/>
            <a:ext cx="1198880" cy="6648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777B004B-F79A-43DB-9879-B678B555AC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94981" y="1553354"/>
            <a:ext cx="1724025" cy="2667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0684541-CF5A-45F9-93ED-EB76DE5B70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40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app.arukas.io/images/logo-typo-blac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750023" y="116603"/>
            <a:ext cx="6990329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中神通大地云控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“云管端”三栖，软硬件兼施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云市场应用商店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BC5DB95-FEED-404F-A5BC-B41430ABF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8BA0943-9121-4EC3-8834-774227CBA38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0" y="1253729"/>
            <a:ext cx="1492250" cy="57277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0B2411A-1115-4D9A-BF75-505E368DED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9" y="1272272"/>
            <a:ext cx="1198880" cy="6648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3B8AD5-53BD-4DC2-8F8B-C3889D398A2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23719"/>
            <a:ext cx="1177290" cy="3619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36DBAF3-4DDE-4060-98A4-D2AAF87117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0" y="2571750"/>
            <a:ext cx="1714739" cy="5715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7E66955-A67A-4840-8301-B0B8ABF431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71" y="2735940"/>
            <a:ext cx="1155658" cy="4073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C754508-88A7-4FA5-B1E3-3B0E91EA7B4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78" y="2465150"/>
            <a:ext cx="1569720" cy="67818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C742D40-E62C-445B-948D-9E4A6B91EA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571" y="3942153"/>
            <a:ext cx="962025" cy="5429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681FF0-D4D8-4397-8320-74CEF2CD77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4909" y="4004503"/>
            <a:ext cx="1247775" cy="3333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55D57AE-F1A5-4D6F-85DC-5A5E2431C3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1178" y="4004502"/>
            <a:ext cx="1370083" cy="38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049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9622"/>
            <a:ext cx="1181735" cy="7518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图片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19622"/>
            <a:ext cx="1279029" cy="7518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图片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19622"/>
            <a:ext cx="948690" cy="94869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00" y="2973818"/>
            <a:ext cx="1224915" cy="4470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AutoShape 2" descr="https://app.arukas.io/images/logo-typo-blac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44" y="2792097"/>
            <a:ext cx="1063005" cy="71575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7750" y="2960060"/>
            <a:ext cx="1800200" cy="4411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标题 1"/>
          <p:cNvSpPr txBox="1">
            <a:spLocks/>
          </p:cNvSpPr>
          <p:nvPr/>
        </p:nvSpPr>
        <p:spPr>
          <a:xfrm>
            <a:off x="750023" y="116603"/>
            <a:ext cx="7854425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中神通大地云控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“云管端”三栖，软硬件兼施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Docker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容器、纯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NAT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主机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838F7D2-1ED6-4BD4-9CB2-1D52FE2C03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881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app.arukas.io/images/logo-typo-blac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" name="图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63638"/>
            <a:ext cx="1347470" cy="8953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图片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35646"/>
            <a:ext cx="857250" cy="8572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图片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40" y="1825575"/>
            <a:ext cx="1009015" cy="3714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13583"/>
            <a:ext cx="915297" cy="9152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01" y="3003798"/>
            <a:ext cx="864096" cy="4320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40" y="3003798"/>
            <a:ext cx="864096" cy="4320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5" name="标题 1"/>
          <p:cNvSpPr txBox="1">
            <a:spLocks/>
          </p:cNvSpPr>
          <p:nvPr/>
        </p:nvSpPr>
        <p:spPr>
          <a:xfrm>
            <a:off x="750023" y="116603"/>
            <a:ext cx="6918321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中神通大地云控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“云管端”三栖，软硬件兼施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NAS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网络存储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954423E-68D7-443A-BF95-9BB0CEDFAC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201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app.arukas.io/images/logo-typo-blac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750023" y="116603"/>
            <a:ext cx="7854425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中神通大地云控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“云管端”三栖，软硬件兼施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可代替的云存储网盘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28CFB5-1587-4548-A00A-ABCDD694C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5644"/>
            <a:ext cx="5005081" cy="36083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BC5DB95-FEED-404F-A5BC-B41430ABF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6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标题 1"/>
          <p:cNvSpPr txBox="1">
            <a:spLocks/>
          </p:cNvSpPr>
          <p:nvPr/>
        </p:nvSpPr>
        <p:spPr>
          <a:xfrm>
            <a:off x="750023" y="116603"/>
            <a:ext cx="6198241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目的宗旨愿景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F8F2EEF-4BAF-4DB1-8967-882AB2C46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1FC6016B-1ADC-42A3-98CD-A51121E83429}"/>
              </a:ext>
            </a:extLst>
          </p:cNvPr>
          <p:cNvSpPr/>
          <p:nvPr/>
        </p:nvSpPr>
        <p:spPr>
          <a:xfrm>
            <a:off x="467544" y="555525"/>
            <a:ext cx="835292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    </a:t>
            </a:r>
            <a:r>
              <a:rPr lang="zh-CN" altLang="en-US" sz="2400" b="1" dirty="0">
                <a:solidFill>
                  <a:srgbClr val="002060"/>
                </a:solidFill>
              </a:rPr>
              <a:t>目的</a:t>
            </a:r>
            <a:endParaRPr lang="en-US" altLang="zh-CN" sz="2400" b="1" dirty="0">
              <a:solidFill>
                <a:srgbClr val="002060"/>
              </a:solidFill>
            </a:endParaRPr>
          </a:p>
          <a:p>
            <a:r>
              <a:rPr lang="zh-CN" altLang="en-US" sz="2400" dirty="0"/>
              <a:t>    互联互通，自建自管，保护安全及隐私，</a:t>
            </a:r>
            <a:r>
              <a:rPr lang="en-US" altLang="zh-CN" sz="2400" dirty="0"/>
              <a:t>From Zero to Hero</a:t>
            </a:r>
            <a:r>
              <a:rPr lang="zh-CN" altLang="en-US" sz="2400" dirty="0"/>
              <a:t>，做好互联网接入的最后</a:t>
            </a:r>
            <a:r>
              <a:rPr lang="en-US" altLang="zh-CN" sz="2400" dirty="0"/>
              <a:t>100</a:t>
            </a:r>
            <a:r>
              <a:rPr lang="zh-CN" altLang="en-US" sz="2400" dirty="0"/>
              <a:t>米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b="1" dirty="0">
                <a:solidFill>
                  <a:srgbClr val="002060"/>
                </a:solidFill>
              </a:rPr>
              <a:t>    宗旨</a:t>
            </a:r>
            <a:endParaRPr lang="en-US" altLang="zh-CN" sz="2400" b="1" dirty="0">
              <a:solidFill>
                <a:srgbClr val="002060"/>
              </a:solidFill>
            </a:endParaRPr>
          </a:p>
          <a:p>
            <a:r>
              <a:rPr lang="zh-CN" altLang="en-US" sz="2400" dirty="0"/>
              <a:t>    让网络带宽价值增倍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b="1" dirty="0">
                <a:solidFill>
                  <a:srgbClr val="002060"/>
                </a:solidFill>
              </a:rPr>
              <a:t>    愿景</a:t>
            </a:r>
            <a:endParaRPr lang="en-US" altLang="zh-CN" sz="2400" b="1" dirty="0">
              <a:solidFill>
                <a:srgbClr val="002060"/>
              </a:solidFill>
            </a:endParaRPr>
          </a:p>
          <a:p>
            <a:r>
              <a:rPr lang="zh-CN" altLang="en-US" sz="2400" dirty="0"/>
              <a:t>    让每一台</a:t>
            </a:r>
            <a:r>
              <a:rPr lang="en-US" altLang="zh-CN" sz="2400" dirty="0"/>
              <a:t>Linux</a:t>
            </a:r>
            <a:r>
              <a:rPr lang="zh-CN" altLang="en-US" sz="2400" dirty="0"/>
              <a:t>都变成软路由，让每一台</a:t>
            </a:r>
            <a:r>
              <a:rPr lang="en-US" altLang="zh-CN" sz="2400" dirty="0"/>
              <a:t>VPS</a:t>
            </a:r>
            <a:r>
              <a:rPr lang="zh-CN" altLang="en-US" sz="2400" dirty="0"/>
              <a:t>都变成云路由，让每个人像使用水电一样方便地使用基础网络算力</a:t>
            </a:r>
            <a:endParaRPr lang="en-US" altLang="zh-CN" sz="2400" dirty="0"/>
          </a:p>
          <a:p>
            <a:r>
              <a:rPr lang="zh-CN" altLang="en-US" sz="1400" b="1" dirty="0">
                <a:solidFill>
                  <a:srgbClr val="0070C0"/>
                </a:solidFill>
              </a:rPr>
              <a:t>  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343075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app.arukas.io/images/logo-typo-blac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750023" y="116603"/>
            <a:ext cx="6073226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——IPv6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F22670A-5F2D-4044-AD9B-0007233B44B6}"/>
              </a:ext>
            </a:extLst>
          </p:cNvPr>
          <p:cNvSpPr/>
          <p:nvPr/>
        </p:nvSpPr>
        <p:spPr>
          <a:xfrm>
            <a:off x="827584" y="671650"/>
            <a:ext cx="5136058" cy="3936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Helvetica" panose="020B0604020202020204" pitchFamily="34" charset="0"/>
              </a:rPr>
              <a:t>       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IPv6</a:t>
            </a:r>
            <a:r>
              <a:rPr lang="zh-CN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Helvetica" panose="020B0604020202020204" pitchFamily="34" charset="0"/>
              </a:rPr>
              <a:t>接入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Helvetica" panose="020B0604020202020204" pitchFamily="34" charset="0"/>
              </a:rPr>
              <a:t>+</a:t>
            </a:r>
            <a:r>
              <a:rPr lang="en-US" altLang="zh-CN" sz="1400" kern="100" dirty="0" err="1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Helvetica" panose="020B0604020202020204" pitchFamily="34" charset="0"/>
              </a:rPr>
              <a:t>DDNS</a:t>
            </a:r>
            <a:r>
              <a:rPr lang="zh-CN" altLang="en-US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Helvetica" panose="020B0604020202020204" pitchFamily="34" charset="0"/>
              </a:rPr>
              <a:t>客户端域名</a:t>
            </a:r>
            <a:b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  </a:t>
            </a:r>
            <a:r>
              <a:rPr lang="en-US" altLang="zh-CN" sz="1400" kern="1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防火墙</a:t>
            </a:r>
            <a:r>
              <a:rPr lang="zh-CN" altLang="en-US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、防暴力破解</a:t>
            </a:r>
            <a:r>
              <a:rPr lang="en-US" altLang="zh-CN" sz="1400" kern="1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及流量统计</a:t>
            </a:r>
            <a:b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  </a:t>
            </a:r>
            <a:r>
              <a:rPr lang="en-US" altLang="zh-CN" sz="1400" kern="1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测试工具</a:t>
            </a:r>
            <a:r>
              <a:rPr lang="zh-CN" altLang="en-US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、</a:t>
            </a:r>
            <a:r>
              <a:rPr lang="en-US" altLang="zh-CN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GRE</a:t>
            </a:r>
            <a:r>
              <a:rPr lang="zh-CN" altLang="en-US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隧道、</a:t>
            </a:r>
            <a:r>
              <a:rPr lang="en-US" altLang="zh-CN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TCP</a:t>
            </a:r>
            <a:r>
              <a:rPr lang="zh-CN" altLang="en-US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转换、</a:t>
            </a:r>
            <a:r>
              <a:rPr lang="en-US" altLang="zh-CN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NAT</a:t>
            </a:r>
            <a:r>
              <a:rPr lang="zh-CN" altLang="en-US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、静态路由</a:t>
            </a:r>
            <a:b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  </a:t>
            </a:r>
            <a:r>
              <a:rPr lang="zh-CN" altLang="en-US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一键开关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IPv6</a:t>
            </a:r>
            <a:r>
              <a:rPr lang="zh-CN" altLang="en-US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，禁用</a:t>
            </a:r>
            <a:r>
              <a:rPr lang="en-US" altLang="zh-CN" sz="1400" kern="100" dirty="0" err="1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IPv6</a:t>
            </a:r>
            <a:r>
              <a:rPr lang="zh-CN" altLang="en-US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400" kern="100" dirty="0" err="1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IPv4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1400" kern="100" dirty="0" err="1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IPv6</a:t>
            </a:r>
            <a:r>
              <a:rPr lang="zh-CN" altLang="en-US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优先</a:t>
            </a:r>
            <a:b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  </a:t>
            </a:r>
            <a:r>
              <a:rPr lang="en-US" altLang="zh-CN" sz="1400" kern="100" dirty="0" err="1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DNS</a:t>
            </a:r>
            <a:r>
              <a:rPr lang="en-US" altLang="zh-CN" sz="1400" kern="1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服务器</a:t>
            </a:r>
            <a:r>
              <a:rPr lang="zh-CN" altLang="en-US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、</a:t>
            </a:r>
            <a:r>
              <a:rPr lang="en-US" altLang="zh-CN" sz="1400" kern="100" dirty="0" err="1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DNS64</a:t>
            </a:r>
            <a:r>
              <a:rPr lang="zh-CN" altLang="en-US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客户端、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IPv6 </a:t>
            </a:r>
            <a:r>
              <a:rPr lang="en-US" altLang="zh-CN" sz="1400" kern="100" dirty="0" err="1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DDNS</a:t>
            </a:r>
            <a:r>
              <a:rPr lang="zh-CN" altLang="en-US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客户端</a:t>
            </a:r>
            <a:b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  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WebDAV/</a:t>
            </a:r>
            <a:r>
              <a:rPr lang="zh-CN" altLang="en-US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在线代理</a:t>
            </a:r>
            <a:r>
              <a:rPr lang="en-US" altLang="zh-CN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/</a:t>
            </a:r>
            <a:r>
              <a:rPr lang="en-US" altLang="zh-CN" sz="1400" kern="100" dirty="0" err="1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WEB</a:t>
            </a:r>
            <a:r>
              <a:rPr lang="en-US" altLang="zh-CN" sz="1400" kern="1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服务器</a:t>
            </a:r>
            <a:b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  </a:t>
            </a:r>
            <a:r>
              <a:rPr lang="en-US" altLang="zh-CN" sz="1400" kern="100" dirty="0" err="1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WEB</a:t>
            </a:r>
            <a:r>
              <a:rPr lang="en-US" altLang="zh-CN" sz="1400" kern="1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代理服务器</a:t>
            </a:r>
            <a:r>
              <a:rPr lang="zh-CN" altLang="en-US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、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IPv6 </a:t>
            </a:r>
            <a:r>
              <a:rPr lang="en-US" altLang="zh-CN" sz="1400" kern="100" dirty="0" err="1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hosts</a:t>
            </a:r>
            <a:r>
              <a:rPr lang="en-US" altLang="zh-CN" sz="1400" kern="1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文件</a:t>
            </a:r>
            <a:b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  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VPN/SS/TJ/</a:t>
            </a:r>
            <a:r>
              <a:rPr lang="en-US" altLang="zh-CN" sz="1400" kern="100" dirty="0" err="1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V2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1400" kern="100" dirty="0" err="1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SSH</a:t>
            </a:r>
            <a:r>
              <a:rPr lang="en-US" altLang="zh-CN" sz="1400" kern="1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服务器</a:t>
            </a:r>
            <a:b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1400" kern="1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  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VPN/SS/SSR/TJ/</a:t>
            </a:r>
            <a:r>
              <a:rPr lang="en-US" altLang="zh-CN" sz="1400" kern="100" dirty="0" err="1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V2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/SSH/</a:t>
            </a:r>
            <a:r>
              <a:rPr lang="en-US" altLang="zh-CN" sz="1400" kern="100" dirty="0" err="1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SFTP</a:t>
            </a:r>
            <a:r>
              <a:rPr lang="en-US" altLang="zh-CN" sz="1400" kern="100" dirty="0" err="1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Helvetica" panose="020B0604020202020204" pitchFamily="34" charset="0"/>
              </a:rPr>
              <a:t>客户端</a:t>
            </a:r>
            <a:endParaRPr lang="en-US" altLang="zh-CN" sz="1400" kern="1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     Stunnel</a:t>
            </a:r>
            <a:r>
              <a:rPr lang="zh-CN" altLang="en-US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TLSProxy</a:t>
            </a:r>
            <a:r>
              <a:rPr lang="zh-CN" altLang="en-US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KMS</a:t>
            </a:r>
            <a:r>
              <a:rPr lang="zh-CN" altLang="en-US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BT</a:t>
            </a:r>
            <a:r>
              <a:rPr lang="zh-CN" altLang="en-US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NFS</a:t>
            </a:r>
            <a:r>
              <a:rPr lang="zh-CN" altLang="en-US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CIFS</a:t>
            </a:r>
            <a:r>
              <a:rPr lang="zh-CN" altLang="en-US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Nginx</a:t>
            </a:r>
            <a:b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1400" kern="100" dirty="0" err="1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WEBAdmin</a:t>
            </a:r>
            <a:r>
              <a:rPr lang="zh-CN" altLang="en-US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WEB</a:t>
            </a:r>
            <a:r>
              <a:rPr lang="zh-CN" altLang="en-US" sz="1400" kern="100" dirty="0">
                <a:solidFill>
                  <a:srgbClr val="000000"/>
                </a:solidFill>
                <a:latin typeface="Helvetica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用户门户</a:t>
            </a:r>
            <a:endParaRPr lang="en-US" altLang="zh-CN" sz="1400" kern="100" dirty="0">
              <a:solidFill>
                <a:srgbClr val="000000"/>
              </a:solidFill>
              <a:latin typeface="Helvetica" panose="020B060402020202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/>
              <a:t>         </a:t>
            </a:r>
            <a:r>
              <a:rPr lang="en-US" altLang="zh-CN" sz="1400" dirty="0" err="1"/>
              <a:t>NTP</a:t>
            </a:r>
            <a:r>
              <a:rPr lang="zh-CN" altLang="en-US" sz="1400" dirty="0"/>
              <a:t>、 </a:t>
            </a:r>
            <a:r>
              <a:rPr lang="en-US" altLang="zh-CN" sz="1400" dirty="0" err="1"/>
              <a:t>ServerStatus</a:t>
            </a:r>
            <a:r>
              <a:rPr lang="zh-CN" altLang="en-US" sz="1400" dirty="0"/>
              <a:t>、</a:t>
            </a:r>
            <a:r>
              <a:rPr lang="en-US" altLang="zh-CN" sz="1400" dirty="0"/>
              <a:t>SNMP</a:t>
            </a:r>
            <a:r>
              <a:rPr lang="zh-CN" altLang="en-US" sz="1400" dirty="0"/>
              <a:t>、</a:t>
            </a:r>
            <a:r>
              <a:rPr lang="en-US" altLang="zh-CN" sz="1400" dirty="0" err="1"/>
              <a:t>Netflow</a:t>
            </a:r>
            <a:r>
              <a:rPr lang="zh-CN" altLang="en-US" sz="1400" dirty="0"/>
              <a:t>状态监控、会话状态</a:t>
            </a:r>
          </a:p>
        </p:txBody>
      </p:sp>
      <p:pic>
        <p:nvPicPr>
          <p:cNvPr id="18" name="图片 17" descr="http://www.trustcomputing.com.cn/utmwall-rom/2/nic.png">
            <a:extLst>
              <a:ext uri="{FF2B5EF4-FFF2-40B4-BE49-F238E27FC236}">
                <a16:creationId xmlns:a16="http://schemas.microsoft.com/office/drawing/2014/main" id="{817C1E85-96A2-4D5F-90A6-02A46E029E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7" y="773378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 descr="http://www.trustcomputing.com.cn/utmwall-rom/2/firewall.png">
            <a:extLst>
              <a:ext uri="{FF2B5EF4-FFF2-40B4-BE49-F238E27FC236}">
                <a16:creationId xmlns:a16="http://schemas.microsoft.com/office/drawing/2014/main" id="{6354F37C-A58A-4326-BB10-871D7AC1D48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24" y="1155482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9" descr="http://www.trustcomputing.com.cn/utmwall-rom/1/nettool.png">
            <a:extLst>
              <a:ext uri="{FF2B5EF4-FFF2-40B4-BE49-F238E27FC236}">
                <a16:creationId xmlns:a16="http://schemas.microsoft.com/office/drawing/2014/main" id="{03ACFB2B-4263-446E-93CB-639A33B45AB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7" y="1485031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 descr="http://www.trustcomputing.com.cn/utmwall-rom/3/dns_url_db.png">
            <a:extLst>
              <a:ext uri="{FF2B5EF4-FFF2-40B4-BE49-F238E27FC236}">
                <a16:creationId xmlns:a16="http://schemas.microsoft.com/office/drawing/2014/main" id="{EB2006ED-4636-4846-B19A-C8222564E3E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24" y="1784925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图片 21" descr="http://www.trustcomputing.com.cn/utmwall-rom/3/dnsfilter.png">
            <a:extLst>
              <a:ext uri="{FF2B5EF4-FFF2-40B4-BE49-F238E27FC236}">
                <a16:creationId xmlns:a16="http://schemas.microsoft.com/office/drawing/2014/main" id="{9B8160C4-0314-4E32-B903-BAF9AE66CC2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58" y="2137211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 descr="http://www.trustcomputing.com.cn/utmwall-rom/1/webserver.png">
            <a:extLst>
              <a:ext uri="{FF2B5EF4-FFF2-40B4-BE49-F238E27FC236}">
                <a16:creationId xmlns:a16="http://schemas.microsoft.com/office/drawing/2014/main" id="{67A7829E-EBEC-4652-8650-7DDF2EEF9E8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24" y="2425858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 descr="http://www.trustcomputing.com.cn/utmwall-rom/3/webproxy.png">
            <a:extLst>
              <a:ext uri="{FF2B5EF4-FFF2-40B4-BE49-F238E27FC236}">
                <a16:creationId xmlns:a16="http://schemas.microsoft.com/office/drawing/2014/main" id="{A0672795-420D-463A-B848-A035668E5B7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24" y="2754402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4" descr="http://www.trustcomputing.com.cn/utmwall-rom/5/ipsec_vpn_basic.png">
            <a:extLst>
              <a:ext uri="{FF2B5EF4-FFF2-40B4-BE49-F238E27FC236}">
                <a16:creationId xmlns:a16="http://schemas.microsoft.com/office/drawing/2014/main" id="{AB9F3A77-8EEF-42AA-BFD6-155700991379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7" y="3072233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图片 25" descr="http://www.trustcomputing.com.cn/utmwall-rom/5/pptp_vpn.png">
            <a:extLst>
              <a:ext uri="{FF2B5EF4-FFF2-40B4-BE49-F238E27FC236}">
                <a16:creationId xmlns:a16="http://schemas.microsoft.com/office/drawing/2014/main" id="{CBD08D68-502B-42F0-82A7-C5B958F98328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24" y="3400777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C80E69B-E3A3-43BA-B727-5E495A2029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44" y="3249981"/>
            <a:ext cx="1071561" cy="127661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315FF55-EDA3-4CFD-855B-6548ED5E3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624" y="10877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83C5F505-1F56-4FBD-A2AC-EDE286042D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625271"/>
              </p:ext>
            </p:extLst>
          </p:nvPr>
        </p:nvGraphicFramePr>
        <p:xfrm>
          <a:off x="5759624" y="1087792"/>
          <a:ext cx="10636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MP 图像" r:id="rId13" imgW="2177788" imgH="1388132" progId="Paint.Picture">
                  <p:embed/>
                </p:oleObj>
              </mc:Choice>
              <mc:Fallback>
                <p:oleObj name="BMP 图像" r:id="rId13" imgW="2177788" imgH="138813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624" y="1087792"/>
                        <a:ext cx="1063625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CDB76277-D061-40DA-9207-16DAC30F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642" y="21768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EA22C684-8DB6-4912-9819-C75ED448E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607744"/>
              </p:ext>
            </p:extLst>
          </p:nvPr>
        </p:nvGraphicFramePr>
        <p:xfrm>
          <a:off x="5963642" y="2176824"/>
          <a:ext cx="6731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MP 图像" r:id="rId15" imgW="864266" imgH="856153" progId="Paint.Picture">
                  <p:embed/>
                </p:oleObj>
              </mc:Choice>
              <mc:Fallback>
                <p:oleObj name="BMP 图像" r:id="rId15" imgW="864266" imgH="85615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642" y="2176824"/>
                        <a:ext cx="673100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图片 27">
            <a:extLst>
              <a:ext uri="{FF2B5EF4-FFF2-40B4-BE49-F238E27FC236}">
                <a16:creationId xmlns:a16="http://schemas.microsoft.com/office/drawing/2014/main" id="{F7AC88B0-A377-4E4D-9801-EFF3562119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C78CCD-40A5-4EF3-96D3-00A93F89D9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4" y="4048665"/>
            <a:ext cx="152400" cy="152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464697-6A96-411F-BC84-2F94385CD7A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4" y="3744090"/>
            <a:ext cx="152400" cy="152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A1DA6-5461-3E3B-15C6-3C34D1EC0DD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60" y="4390465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67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app.arukas.io/images/logo-typo-blac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750023" y="116603"/>
            <a:ext cx="6198241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——IPv6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3FAD22-DF06-40AF-A57A-7EC859AD1535}"/>
              </a:ext>
            </a:extLst>
          </p:cNvPr>
          <p:cNvSpPr/>
          <p:nvPr/>
        </p:nvSpPr>
        <p:spPr>
          <a:xfrm>
            <a:off x="827584" y="871547"/>
            <a:ext cx="4932040" cy="409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"IPv6</a:t>
            </a:r>
            <a:r>
              <a:rPr lang="zh-CN" altLang="en-US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用户</a:t>
            </a:r>
            <a:r>
              <a:rPr lang="en-US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"</a:t>
            </a:r>
            <a:r>
              <a:rPr lang="zh-CN" altLang="en-US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上</a:t>
            </a:r>
            <a:r>
              <a:rPr lang="en-US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IPv6</a:t>
            </a:r>
            <a:r>
              <a:rPr lang="zh-CN" altLang="en-US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网络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IPV4</a:t>
            </a:r>
            <a:r>
              <a:rPr lang="zh-CN" altLang="en-US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用户上</a:t>
            </a:r>
            <a:r>
              <a:rPr lang="en-US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"IPv6</a:t>
            </a:r>
            <a:r>
              <a:rPr lang="zh-CN" altLang="en-US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网络</a:t>
            </a:r>
            <a:r>
              <a:rPr lang="en-US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"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IPv6</a:t>
            </a:r>
            <a:r>
              <a:rPr lang="zh-CN" altLang="en-US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用户上</a:t>
            </a:r>
            <a:r>
              <a:rPr lang="en-US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"IPV4</a:t>
            </a:r>
            <a:r>
              <a:rPr lang="zh-CN" altLang="en-US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网络</a:t>
            </a:r>
            <a:r>
              <a:rPr lang="en-US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"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IPv6</a:t>
            </a:r>
            <a:r>
              <a:rPr lang="zh-CN" altLang="en-US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用户访问</a:t>
            </a:r>
            <a:r>
              <a:rPr lang="en-US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"IPV4</a:t>
            </a:r>
            <a:r>
              <a:rPr lang="zh-CN" altLang="en-US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服务器</a:t>
            </a:r>
            <a:r>
              <a:rPr lang="en-US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"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IPV4/V6</a:t>
            </a:r>
            <a:r>
              <a:rPr lang="zh-CN" altLang="en-US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用户访问</a:t>
            </a:r>
            <a:r>
              <a:rPr lang="en-US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"IPv6</a:t>
            </a:r>
            <a:r>
              <a:rPr lang="zh-CN" altLang="en-US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服务器</a:t>
            </a:r>
            <a:r>
              <a:rPr lang="en-US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“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kern="100" dirty="0" err="1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IPv4</a:t>
            </a:r>
            <a:r>
              <a:rPr lang="zh-CN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通过</a:t>
            </a:r>
            <a:r>
              <a:rPr lang="en-US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IPv6</a:t>
            </a:r>
            <a:r>
              <a:rPr lang="zh-CN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网络间接互联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获得无污染的</a:t>
            </a:r>
            <a:r>
              <a:rPr lang="en-US" altLang="zh-CN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"IPv6</a:t>
            </a:r>
            <a:r>
              <a:rPr lang="zh-CN" altLang="en-US" sz="1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域名</a:t>
            </a:r>
            <a:r>
              <a:rPr lang="en-US" altLang="zh-CN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"</a:t>
            </a:r>
            <a:endParaRPr lang="en-US" altLang="zh-CN" sz="1400" kern="100" dirty="0">
              <a:solidFill>
                <a:srgbClr val="0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+mn-ea"/>
                <a:ea typeface="+mn-ea"/>
              </a:rPr>
              <a:t>不受备案限制申请</a:t>
            </a:r>
            <a:r>
              <a:rPr lang="en-US" altLang="zh-CN" sz="1400" dirty="0">
                <a:latin typeface="+mn-ea"/>
                <a:ea typeface="+mn-ea"/>
              </a:rPr>
              <a:t>SSL</a:t>
            </a:r>
            <a:r>
              <a:rPr lang="zh-CN" altLang="en-US" sz="1400" dirty="0">
                <a:latin typeface="+mn-ea"/>
                <a:ea typeface="+mn-ea"/>
              </a:rPr>
              <a:t>证书</a:t>
            </a:r>
            <a:endParaRPr lang="en-US" altLang="zh-CN" sz="1400" dirty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+mn-ea"/>
                <a:ea typeface="+mn-ea"/>
              </a:rPr>
              <a:t>内网穿透，使用公网</a:t>
            </a:r>
            <a:r>
              <a:rPr lang="en-US" altLang="zh-CN" sz="1400" dirty="0">
                <a:latin typeface="+mn-ea"/>
                <a:ea typeface="+mn-ea"/>
              </a:rPr>
              <a:t>IPv6 IP</a:t>
            </a:r>
            <a:r>
              <a:rPr lang="zh-CN" altLang="en-US" sz="1400" dirty="0">
                <a:latin typeface="+mn-ea"/>
                <a:ea typeface="+mn-ea"/>
              </a:rPr>
              <a:t>连接局域网设备</a:t>
            </a:r>
            <a:endParaRPr lang="en-US" altLang="zh-CN" sz="1400" dirty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+mn-ea"/>
                <a:ea typeface="+mn-ea"/>
              </a:rPr>
              <a:t>禁用</a:t>
            </a:r>
            <a:r>
              <a:rPr lang="en-US" altLang="zh-CN" sz="1400" dirty="0">
                <a:latin typeface="+mn-ea"/>
                <a:ea typeface="+mn-ea"/>
              </a:rPr>
              <a:t>IPv6</a:t>
            </a:r>
            <a:r>
              <a:rPr lang="zh-CN" altLang="en-US" sz="1400" dirty="0">
                <a:latin typeface="+mn-ea"/>
                <a:ea typeface="+mn-ea"/>
              </a:rPr>
              <a:t>，防止</a:t>
            </a:r>
            <a:r>
              <a:rPr lang="en-US" altLang="zh-CN" sz="1400" dirty="0">
                <a:latin typeface="+mn-ea"/>
                <a:ea typeface="+mn-ea"/>
              </a:rPr>
              <a:t>IPv6</a:t>
            </a:r>
            <a:r>
              <a:rPr lang="zh-CN" altLang="en-US" sz="1400" dirty="0">
                <a:latin typeface="+mn-ea"/>
                <a:ea typeface="+mn-ea"/>
              </a:rPr>
              <a:t>网络中的恶意攻击，避免</a:t>
            </a:r>
            <a:r>
              <a:rPr lang="en-US" altLang="zh-CN" sz="1400" dirty="0">
                <a:latin typeface="+mn-ea"/>
                <a:ea typeface="+mn-ea"/>
              </a:rPr>
              <a:t>VPN</a:t>
            </a:r>
            <a:r>
              <a:rPr lang="zh-CN" altLang="en-US" sz="1400" dirty="0">
                <a:latin typeface="+mn-ea"/>
                <a:ea typeface="+mn-ea"/>
              </a:rPr>
              <a:t>之</a:t>
            </a:r>
            <a:r>
              <a:rPr lang="en-US" altLang="zh-CN" sz="1400" dirty="0">
                <a:latin typeface="+mn-ea"/>
                <a:ea typeface="+mn-ea"/>
              </a:rPr>
              <a:t>IPv6</a:t>
            </a:r>
            <a:r>
              <a:rPr lang="zh-CN" altLang="en-US" sz="1400" dirty="0">
                <a:latin typeface="+mn-ea"/>
                <a:ea typeface="+mn-ea"/>
              </a:rPr>
              <a:t>地址泄露，避免</a:t>
            </a:r>
            <a:r>
              <a:rPr lang="en-US" altLang="zh-CN" sz="1400" dirty="0">
                <a:latin typeface="+mn-ea"/>
                <a:ea typeface="+mn-ea"/>
              </a:rPr>
              <a:t>IPv6</a:t>
            </a:r>
            <a:r>
              <a:rPr lang="zh-CN" altLang="en-US" sz="1400" dirty="0">
                <a:latin typeface="+mn-ea"/>
                <a:ea typeface="+mn-ea"/>
              </a:rPr>
              <a:t>网络网速慢</a:t>
            </a:r>
            <a:endParaRPr lang="en-US" altLang="zh-CN" sz="1400" dirty="0"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33844C-A999-42AC-BC23-BD4BF72C8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11710"/>
            <a:ext cx="1071561" cy="1276613"/>
          </a:xfrm>
          <a:prstGeom prst="rect">
            <a:avLst/>
          </a:prstGeom>
        </p:spPr>
      </p:pic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71DB49B5-3687-4466-9134-D6E9FC9228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918196"/>
              </p:ext>
            </p:extLst>
          </p:nvPr>
        </p:nvGraphicFramePr>
        <p:xfrm>
          <a:off x="5759624" y="1087792"/>
          <a:ext cx="10636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MP 图像" r:id="rId3" imgW="2177788" imgH="1388132" progId="Paint.Picture">
                  <p:embed/>
                </p:oleObj>
              </mc:Choice>
              <mc:Fallback>
                <p:oleObj name="BMP 图像" r:id="rId3" imgW="2177788" imgH="1388132" progId="Paint.Picture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83C5F505-1F56-4FBD-A2AC-EDE286042D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624" y="1087792"/>
                        <a:ext cx="1063625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65266069-92CF-4D47-8061-EB7685AC41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235948"/>
              </p:ext>
            </p:extLst>
          </p:nvPr>
        </p:nvGraphicFramePr>
        <p:xfrm>
          <a:off x="7274717" y="1087792"/>
          <a:ext cx="6731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MP 图像" r:id="rId5" imgW="864266" imgH="856153" progId="Paint.Picture">
                  <p:embed/>
                </p:oleObj>
              </mc:Choice>
              <mc:Fallback>
                <p:oleObj name="BMP 图像" r:id="rId5" imgW="864266" imgH="856153" progId="Paint.Picture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EA22C684-8DB6-4912-9819-C75ED448E2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4717" y="1087792"/>
                        <a:ext cx="673100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31D3E362-7468-48A6-8671-B49E5B9E1D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064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app.arukas.io/images/logo-typo-blac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750023" y="116603"/>
            <a:ext cx="5982217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官网介绍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29F33A6-D13B-4FF2-B94C-625D422B7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62258"/>
            <a:ext cx="2520280" cy="25202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91F6E34-0991-4F0B-B4C5-580E487AB0F6}"/>
              </a:ext>
            </a:extLst>
          </p:cNvPr>
          <p:cNvSpPr/>
          <p:nvPr/>
        </p:nvSpPr>
        <p:spPr>
          <a:xfrm>
            <a:off x="1043608" y="385860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演示 </a:t>
            </a:r>
            <a:r>
              <a:rPr lang="en-US" altLang="zh-CN" dirty="0"/>
              <a:t>https://demo.trustcomputing.com.cn:999  </a:t>
            </a:r>
            <a:r>
              <a:rPr lang="zh-CN" altLang="en-US" sz="1400" dirty="0"/>
              <a:t>用户名</a:t>
            </a:r>
            <a:r>
              <a:rPr lang="en-US" altLang="zh-CN" sz="1400" dirty="0"/>
              <a:t>:</a:t>
            </a:r>
            <a:r>
              <a:rPr lang="en-US" altLang="zh-CN" dirty="0"/>
              <a:t> adm </a:t>
            </a:r>
            <a:r>
              <a:rPr lang="zh-CN" altLang="en-US" sz="1400" dirty="0"/>
              <a:t>密码</a:t>
            </a:r>
            <a:r>
              <a:rPr lang="en-US" altLang="zh-CN" sz="1400" dirty="0"/>
              <a:t>:</a:t>
            </a:r>
            <a:r>
              <a:rPr lang="en-US" altLang="zh-CN" dirty="0"/>
              <a:t> utmwall99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AB470F5-3222-4049-8064-AE2FB2FDB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8" y="3967068"/>
            <a:ext cx="152400" cy="1524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CEF0D98-796A-4DB0-B6A1-3049E9593902}"/>
              </a:ext>
            </a:extLst>
          </p:cNvPr>
          <p:cNvSpPr/>
          <p:nvPr/>
        </p:nvSpPr>
        <p:spPr>
          <a:xfrm>
            <a:off x="1043608" y="422793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下载 http://www.trustcomputing.com.cn/bbs/viewthread.php?tid=1174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892372C-9942-4847-9864-97B40D5BD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8" y="4320286"/>
            <a:ext cx="152400" cy="1524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55D3F4F-E400-4DB5-89C2-E1FA8DC56F0D}"/>
              </a:ext>
            </a:extLst>
          </p:cNvPr>
          <p:cNvSpPr/>
          <p:nvPr/>
        </p:nvSpPr>
        <p:spPr>
          <a:xfrm>
            <a:off x="1043608" y="3497327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介绍 http://www.trustcomputing.com.cn/cn/index.php/product/dns-url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64102F9-CD48-4723-8D6F-583B4E5A3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13850"/>
            <a:ext cx="152400" cy="1524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1E53027-075D-49F4-A1FF-F2C9BE5E8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4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标题 1"/>
          <p:cNvSpPr txBox="1">
            <a:spLocks/>
          </p:cNvSpPr>
          <p:nvPr/>
        </p:nvSpPr>
        <p:spPr>
          <a:xfrm>
            <a:off x="750023" y="116603"/>
            <a:ext cx="6198241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F8F2EEF-4BAF-4DB1-8967-882AB2C46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1FC6016B-1ADC-42A3-98CD-A51121E83429}"/>
              </a:ext>
            </a:extLst>
          </p:cNvPr>
          <p:cNvSpPr/>
          <p:nvPr/>
        </p:nvSpPr>
        <p:spPr>
          <a:xfrm>
            <a:off x="467544" y="555526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70C0"/>
                </a:solidFill>
              </a:rPr>
              <a:t>   “云管端”三栖，软硬件兼施</a:t>
            </a:r>
          </a:p>
          <a:p>
            <a:r>
              <a:rPr lang="zh-CN" altLang="en-US" sz="1400" dirty="0"/>
              <a:t>     可部署在公有云、</a:t>
            </a:r>
            <a:r>
              <a:rPr lang="en-US" altLang="zh-CN" sz="1400" dirty="0"/>
              <a:t>Windows</a:t>
            </a:r>
            <a:r>
              <a:rPr lang="zh-CN" altLang="en-US" sz="1400" dirty="0"/>
              <a:t>终端（</a:t>
            </a:r>
            <a:r>
              <a:rPr lang="en-US" altLang="zh-CN" sz="1400" dirty="0"/>
              <a:t>WSL</a:t>
            </a:r>
            <a:r>
              <a:rPr lang="zh-CN" altLang="en-US" sz="1400" dirty="0"/>
              <a:t>）、</a:t>
            </a:r>
            <a:r>
              <a:rPr lang="en-US" altLang="zh-CN" sz="1400" dirty="0"/>
              <a:t>Linux</a:t>
            </a:r>
            <a:r>
              <a:rPr lang="zh-CN" altLang="en-US" sz="1400" dirty="0"/>
              <a:t>桌面、</a:t>
            </a:r>
            <a:r>
              <a:rPr lang="en-US" altLang="zh-CN" sz="1400" dirty="0" err="1"/>
              <a:t>X86</a:t>
            </a:r>
            <a:r>
              <a:rPr lang="zh-CN" altLang="en-US" sz="1400" dirty="0"/>
              <a:t>硬件</a:t>
            </a:r>
            <a:r>
              <a:rPr lang="en-US" altLang="zh-CN" sz="1400" dirty="0"/>
              <a:t>/</a:t>
            </a:r>
            <a:r>
              <a:rPr lang="zh-CN" altLang="en-US" sz="1400" dirty="0"/>
              <a:t>虚拟机等网络环境中</a:t>
            </a:r>
          </a:p>
          <a:p>
            <a:r>
              <a:rPr lang="en-US" altLang="zh-CN" sz="1400" b="1" dirty="0">
                <a:solidFill>
                  <a:srgbClr val="0070C0"/>
                </a:solidFill>
              </a:rPr>
              <a:t>     </a:t>
            </a:r>
            <a:r>
              <a:rPr lang="zh-CN" altLang="en-US" sz="1400" b="1" dirty="0">
                <a:solidFill>
                  <a:srgbClr val="0070C0"/>
                </a:solidFill>
              </a:rPr>
              <a:t>快速灵活</a:t>
            </a:r>
            <a:endParaRPr lang="en-US" altLang="zh-CN" sz="1400" b="1" dirty="0"/>
          </a:p>
          <a:p>
            <a:r>
              <a:rPr lang="zh-CN" altLang="en-US" sz="1400" dirty="0"/>
              <a:t>     一键安装， </a:t>
            </a:r>
            <a:r>
              <a:rPr lang="en-US" altLang="zh-CN" sz="1400" dirty="0"/>
              <a:t>5</a:t>
            </a:r>
            <a:r>
              <a:rPr lang="zh-CN" altLang="en-US" sz="1400" dirty="0"/>
              <a:t>分钟可用，批量修改服务器监听端口，大大方便</a:t>
            </a:r>
            <a:r>
              <a:rPr lang="en-US" altLang="zh-CN" sz="1400" dirty="0" err="1"/>
              <a:t>IPv4</a:t>
            </a:r>
            <a:r>
              <a:rPr lang="en-US" altLang="zh-CN" sz="1400" dirty="0"/>
              <a:t> NAT VPS</a:t>
            </a:r>
            <a:r>
              <a:rPr lang="zh-CN" altLang="en-US" sz="1400" dirty="0"/>
              <a:t>部署</a:t>
            </a:r>
          </a:p>
          <a:p>
            <a:r>
              <a:rPr lang="zh-CN" altLang="en-US" sz="1400" dirty="0"/>
              <a:t>     一页开局，“批量用户设置”功能大大缩短用户设置时间</a:t>
            </a:r>
          </a:p>
          <a:p>
            <a:r>
              <a:rPr lang="en-US" altLang="zh-CN" sz="1400" dirty="0"/>
              <a:t>     WEB</a:t>
            </a:r>
            <a:r>
              <a:rPr lang="zh-CN" altLang="en-US" sz="1400" dirty="0"/>
              <a:t>界面多文件配置下载与上传、备份与恢复</a:t>
            </a:r>
            <a:endParaRPr lang="en-US" altLang="zh-CN" sz="1400" dirty="0"/>
          </a:p>
          <a:p>
            <a:r>
              <a:rPr lang="en-US" altLang="zh-CN" sz="1400" b="1" dirty="0"/>
              <a:t>     </a:t>
            </a:r>
            <a:r>
              <a:rPr lang="en-US" altLang="zh-CN" sz="1400" dirty="0"/>
              <a:t>OS</a:t>
            </a:r>
            <a:r>
              <a:rPr lang="zh-CN" altLang="en-US" sz="1400" dirty="0"/>
              <a:t>级应用， 可在常见的计算平台上安装使用，为绝大多数客户端提供服务</a:t>
            </a:r>
            <a:endParaRPr lang="en-US" altLang="zh-CN" sz="1400" dirty="0"/>
          </a:p>
          <a:p>
            <a:r>
              <a:rPr lang="zh-CN" altLang="en-US" sz="1400" b="1" dirty="0">
                <a:solidFill>
                  <a:srgbClr val="0070C0"/>
                </a:solidFill>
              </a:rPr>
              <a:t>     全面易用</a:t>
            </a:r>
            <a:endParaRPr lang="en-US" altLang="zh-CN" sz="1400" b="1" dirty="0"/>
          </a:p>
          <a:p>
            <a:r>
              <a:rPr lang="en-US" altLang="zh-CN" sz="1400" b="1" dirty="0"/>
              <a:t>     </a:t>
            </a:r>
            <a:r>
              <a:rPr lang="zh-CN" altLang="en-US" sz="1400" dirty="0"/>
              <a:t>几十种服务器、客户端网络应用，</a:t>
            </a:r>
            <a:r>
              <a:rPr lang="en-US" altLang="zh-CN" sz="1400" dirty="0" err="1"/>
              <a:t>IPV4</a:t>
            </a:r>
            <a:r>
              <a:rPr lang="zh-CN" altLang="en-US" sz="1400" dirty="0"/>
              <a:t>、</a:t>
            </a:r>
            <a:r>
              <a:rPr lang="en-US" altLang="zh-CN" sz="1400" dirty="0"/>
              <a:t>IPv6</a:t>
            </a:r>
            <a:r>
              <a:rPr lang="zh-CN" altLang="en-US" sz="1400" dirty="0"/>
              <a:t>网络，多种加密传输协议；</a:t>
            </a:r>
            <a:endParaRPr lang="en-US" altLang="zh-CN" sz="1400" dirty="0"/>
          </a:p>
          <a:p>
            <a:r>
              <a:rPr lang="zh-CN" altLang="en-US" sz="1400" dirty="0"/>
              <a:t>     全功能</a:t>
            </a:r>
            <a:r>
              <a:rPr lang="en-US" altLang="zh-CN" sz="1400" dirty="0"/>
              <a:t>WEB</a:t>
            </a:r>
            <a:r>
              <a:rPr lang="zh-CN" altLang="en-US" sz="1400" dirty="0"/>
              <a:t>管理界面降低使用者的技术门槛，右键多开窗口方便并行处理；</a:t>
            </a:r>
            <a:endParaRPr lang="en-US" altLang="zh-CN" sz="1400" dirty="0"/>
          </a:p>
          <a:p>
            <a:r>
              <a:rPr lang="zh-CN" altLang="en-US" sz="1400" dirty="0"/>
              <a:t>    批量用户设置、策略推送等功能大大缩短用户设置的步骤和时间，降低部署成本；</a:t>
            </a:r>
            <a:br>
              <a:rPr lang="en-US" altLang="zh-CN" sz="1400" dirty="0"/>
            </a:br>
            <a:r>
              <a:rPr lang="zh-CN" altLang="en-US" sz="1400" b="1" dirty="0">
                <a:solidFill>
                  <a:srgbClr val="0070C0"/>
                </a:solidFill>
              </a:rPr>
              <a:t>     安全稳定</a:t>
            </a:r>
            <a:endParaRPr lang="en-US" altLang="zh-CN" sz="1400" b="1" dirty="0"/>
          </a:p>
          <a:p>
            <a:r>
              <a:rPr lang="en-US" altLang="zh-CN" sz="1400" b="1" dirty="0"/>
              <a:t>     </a:t>
            </a:r>
            <a:r>
              <a:rPr lang="zh-CN" altLang="en-US" sz="1400" dirty="0"/>
              <a:t>防火墙、防病毒、</a:t>
            </a:r>
            <a:r>
              <a:rPr lang="en-US" altLang="zh-CN" sz="1400" dirty="0"/>
              <a:t>HIDS</a:t>
            </a:r>
            <a:r>
              <a:rPr lang="zh-CN" altLang="en-US" sz="1400" dirty="0"/>
              <a:t>、</a:t>
            </a:r>
            <a:r>
              <a:rPr lang="en-US" altLang="zh-CN" sz="1400" dirty="0"/>
              <a:t>WAF</a:t>
            </a:r>
            <a:r>
              <a:rPr lang="zh-CN" altLang="en-US" sz="1400" dirty="0"/>
              <a:t>、数据库防火墙、主机安全加固（</a:t>
            </a:r>
            <a:r>
              <a:rPr lang="en-US" altLang="zh-CN" sz="1400" dirty="0"/>
              <a:t>OS</a:t>
            </a:r>
            <a:r>
              <a:rPr lang="zh-CN" altLang="en-US" sz="1400" dirty="0"/>
              <a:t>自动升级、系统审计、基线测试）、用户认证、防暴力破解、日志审计、主动化</a:t>
            </a:r>
            <a:r>
              <a:rPr lang="en-US" altLang="zh-CN" sz="1400" dirty="0"/>
              <a:t>SSL</a:t>
            </a:r>
            <a:r>
              <a:rPr lang="zh-CN" altLang="en-US" sz="1400" dirty="0"/>
              <a:t>证书、无</a:t>
            </a:r>
            <a:r>
              <a:rPr lang="en-US" altLang="zh-CN" sz="1400" dirty="0"/>
              <a:t>SQL</a:t>
            </a:r>
            <a:r>
              <a:rPr lang="zh-CN" altLang="en-US" sz="1400" dirty="0"/>
              <a:t>注入；</a:t>
            </a:r>
            <a:endParaRPr lang="en-US" altLang="zh-CN" sz="1400" dirty="0"/>
          </a:p>
          <a:p>
            <a:r>
              <a:rPr lang="zh-CN" altLang="en-US" sz="1400" b="1" dirty="0">
                <a:solidFill>
                  <a:srgbClr val="0070C0"/>
                </a:solidFill>
              </a:rPr>
              <a:t>     </a:t>
            </a:r>
            <a:r>
              <a:rPr lang="zh-CN" altLang="en-US" sz="1400" dirty="0"/>
              <a:t>内部、外部定期系统负载及进程健康检查、</a:t>
            </a:r>
            <a:r>
              <a:rPr lang="en-US" altLang="zh-CN" sz="1400" dirty="0"/>
              <a:t>C</a:t>
            </a:r>
            <a:r>
              <a:rPr lang="zh-CN" altLang="en-US" sz="1400" dirty="0"/>
              <a:t>语言编译的程序、内存占用小、</a:t>
            </a:r>
            <a:r>
              <a:rPr lang="en-US" altLang="zh-CN" sz="1400" dirty="0"/>
              <a:t>HTTPS</a:t>
            </a:r>
            <a:r>
              <a:rPr lang="zh-CN" altLang="en-US" sz="1400" dirty="0"/>
              <a:t>加密</a:t>
            </a:r>
            <a:r>
              <a:rPr lang="en-US" altLang="zh-CN" sz="1400" dirty="0"/>
              <a:t>WEB</a:t>
            </a:r>
            <a:r>
              <a:rPr lang="zh-CN" altLang="en-US" sz="1400" dirty="0"/>
              <a:t>界面、非系统账号；通过了绿盟、</a:t>
            </a:r>
            <a:r>
              <a:rPr lang="en-US" altLang="zh-CN" sz="1400" dirty="0"/>
              <a:t>Nessus</a:t>
            </a:r>
            <a:r>
              <a:rPr lang="zh-CN" altLang="en-US" sz="1400" dirty="0"/>
              <a:t>等的安全评估；中性化服务器特征，防止被</a:t>
            </a:r>
            <a:r>
              <a:rPr lang="en-US" altLang="zh-CN" sz="1400" dirty="0" err="1"/>
              <a:t>SODAN</a:t>
            </a:r>
            <a:r>
              <a:rPr lang="zh-CN" altLang="en-US" sz="1400" dirty="0"/>
              <a:t>、</a:t>
            </a:r>
            <a:r>
              <a:rPr lang="en-US" altLang="zh-CN" sz="1400" dirty="0" err="1"/>
              <a:t>FOFA</a:t>
            </a:r>
            <a:r>
              <a:rPr lang="zh-CN" altLang="en-US" sz="1400" dirty="0"/>
              <a:t>等网络扫描标记，防止被零日攻击</a:t>
            </a:r>
            <a:endParaRPr lang="en-US" altLang="zh-CN" sz="1400" dirty="0"/>
          </a:p>
          <a:p>
            <a:r>
              <a:rPr lang="en-US" altLang="zh-CN" sz="1400" b="1" dirty="0">
                <a:solidFill>
                  <a:srgbClr val="0070C0"/>
                </a:solidFill>
              </a:rPr>
              <a:t>    </a:t>
            </a:r>
            <a:r>
              <a:rPr lang="zh-CN" altLang="en-US" sz="1400" b="1" dirty="0">
                <a:solidFill>
                  <a:srgbClr val="0070C0"/>
                </a:solidFill>
              </a:rPr>
              <a:t>自主可控可扩展</a:t>
            </a:r>
            <a:endParaRPr lang="en-US" altLang="zh-CN" sz="1400" b="1" dirty="0">
              <a:solidFill>
                <a:srgbClr val="0070C0"/>
              </a:solidFill>
            </a:endParaRPr>
          </a:p>
          <a:p>
            <a:r>
              <a:rPr lang="zh-CN" altLang="en-US" sz="1400" b="1" dirty="0"/>
              <a:t>    </a:t>
            </a:r>
            <a:r>
              <a:rPr lang="zh-CN" altLang="en-US" sz="1400" dirty="0"/>
              <a:t>同时拥有所有权（</a:t>
            </a:r>
            <a:r>
              <a:rPr lang="en-US" altLang="zh-CN" sz="1400" dirty="0"/>
              <a:t>SSH</a:t>
            </a:r>
            <a:r>
              <a:rPr lang="zh-CN" altLang="en-US" sz="1400" dirty="0"/>
              <a:t>）</a:t>
            </a:r>
            <a:r>
              <a:rPr lang="en-US" altLang="zh-CN" sz="1400" dirty="0"/>
              <a:t>+</a:t>
            </a:r>
            <a:r>
              <a:rPr lang="zh-CN" altLang="en-US" sz="1400" dirty="0"/>
              <a:t>使用权（</a:t>
            </a:r>
            <a:r>
              <a:rPr lang="en-US" altLang="zh-CN" sz="1400" dirty="0" err="1"/>
              <a:t>WebAdmin</a:t>
            </a:r>
            <a:r>
              <a:rPr lang="zh-CN" altLang="en-US" sz="1400" dirty="0"/>
              <a:t>，正常、只读模式）</a:t>
            </a:r>
            <a:r>
              <a:rPr lang="en-US" altLang="zh-CN" sz="1400" dirty="0"/>
              <a:t>+</a:t>
            </a:r>
            <a:r>
              <a:rPr lang="zh-CN" altLang="en-US" sz="1400" dirty="0"/>
              <a:t>管理员原子化</a:t>
            </a:r>
            <a:r>
              <a:rPr lang="en-US" altLang="zh-CN" sz="1400" dirty="0" err="1"/>
              <a:t>ServerMore</a:t>
            </a:r>
            <a:r>
              <a:rPr lang="zh-CN" altLang="en-US" sz="1400" dirty="0"/>
              <a:t>；管理员可在</a:t>
            </a:r>
            <a:r>
              <a:rPr lang="en-US" altLang="zh-CN" sz="1400" dirty="0"/>
              <a:t>SHELL</a:t>
            </a:r>
            <a:r>
              <a:rPr lang="zh-CN" altLang="en-US" sz="1400" dirty="0"/>
              <a:t>里检查进程及编辑文件；提供</a:t>
            </a:r>
            <a:r>
              <a:rPr lang="en-US" altLang="zh-CN" sz="1400" dirty="0"/>
              <a:t>API</a:t>
            </a:r>
            <a:r>
              <a:rPr lang="zh-CN" altLang="en-US" sz="1400" dirty="0"/>
              <a:t>接口方便自动化操作；可以在</a:t>
            </a:r>
            <a:r>
              <a:rPr lang="en-US" altLang="zh-CN" sz="1400" dirty="0"/>
              <a:t>OS</a:t>
            </a:r>
            <a:r>
              <a:rPr lang="zh-CN" altLang="en-US" sz="1400" dirty="0"/>
              <a:t>里增加第三方软件</a:t>
            </a:r>
          </a:p>
        </p:txBody>
      </p:sp>
    </p:spTree>
    <p:extLst>
      <p:ext uri="{BB962C8B-B14F-4D97-AF65-F5344CB8AC3E}">
        <p14:creationId xmlns:p14="http://schemas.microsoft.com/office/powerpoint/2010/main" val="86985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Line 360"/>
          <p:cNvSpPr>
            <a:spLocks noChangeShapeType="1"/>
          </p:cNvSpPr>
          <p:nvPr/>
        </p:nvSpPr>
        <p:spPr bwMode="auto">
          <a:xfrm>
            <a:off x="4147070" y="1007344"/>
            <a:ext cx="0" cy="202296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188" name="Line 361"/>
          <p:cNvSpPr>
            <a:spLocks noChangeShapeType="1"/>
          </p:cNvSpPr>
          <p:nvPr/>
        </p:nvSpPr>
        <p:spPr bwMode="auto">
          <a:xfrm>
            <a:off x="1191957" y="1209640"/>
            <a:ext cx="0" cy="128780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189" name="Line 362"/>
          <p:cNvSpPr>
            <a:spLocks noChangeShapeType="1"/>
          </p:cNvSpPr>
          <p:nvPr/>
        </p:nvSpPr>
        <p:spPr bwMode="auto">
          <a:xfrm>
            <a:off x="6244313" y="1209640"/>
            <a:ext cx="0" cy="142698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190" name="Line 363"/>
          <p:cNvSpPr>
            <a:spLocks noChangeShapeType="1"/>
          </p:cNvSpPr>
          <p:nvPr/>
        </p:nvSpPr>
        <p:spPr bwMode="auto">
          <a:xfrm>
            <a:off x="1191957" y="1209640"/>
            <a:ext cx="5052356" cy="0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195" name="Line 365"/>
          <p:cNvSpPr>
            <a:spLocks noChangeShapeType="1"/>
          </p:cNvSpPr>
          <p:nvPr/>
        </p:nvSpPr>
        <p:spPr bwMode="auto">
          <a:xfrm>
            <a:off x="6244313" y="1586317"/>
            <a:ext cx="0" cy="159613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196" name="Line 374"/>
          <p:cNvSpPr>
            <a:spLocks noChangeShapeType="1"/>
          </p:cNvSpPr>
          <p:nvPr/>
        </p:nvSpPr>
        <p:spPr bwMode="auto">
          <a:xfrm>
            <a:off x="4946597" y="1745930"/>
            <a:ext cx="0" cy="14751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197" name="Line 377"/>
          <p:cNvSpPr>
            <a:spLocks noChangeShapeType="1"/>
          </p:cNvSpPr>
          <p:nvPr/>
        </p:nvSpPr>
        <p:spPr bwMode="auto">
          <a:xfrm>
            <a:off x="7572748" y="1745930"/>
            <a:ext cx="0" cy="140258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198" name="Line 379"/>
          <p:cNvSpPr>
            <a:spLocks noChangeShapeType="1"/>
          </p:cNvSpPr>
          <p:nvPr/>
        </p:nvSpPr>
        <p:spPr bwMode="auto">
          <a:xfrm flipV="1">
            <a:off x="4950975" y="1745930"/>
            <a:ext cx="2621773" cy="0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grpSp>
        <p:nvGrpSpPr>
          <p:cNvPr id="208" name="组合 207"/>
          <p:cNvGrpSpPr/>
          <p:nvPr/>
        </p:nvGrpSpPr>
        <p:grpSpPr>
          <a:xfrm>
            <a:off x="5644021" y="1352338"/>
            <a:ext cx="1213434" cy="233981"/>
            <a:chOff x="5891212" y="1784351"/>
            <a:chExt cx="1062038" cy="204788"/>
          </a:xfrm>
        </p:grpSpPr>
        <p:sp>
          <p:nvSpPr>
            <p:cNvPr id="365" name="Rectangle 322"/>
            <p:cNvSpPr>
              <a:spLocks noChangeArrowheads="1"/>
            </p:cNvSpPr>
            <p:nvPr/>
          </p:nvSpPr>
          <p:spPr bwMode="auto">
            <a:xfrm>
              <a:off x="5891212" y="1784351"/>
              <a:ext cx="1062038" cy="204788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366" name="Rectangle 431"/>
            <p:cNvSpPr>
              <a:spLocks noChangeArrowheads="1"/>
            </p:cNvSpPr>
            <p:nvPr/>
          </p:nvSpPr>
          <p:spPr bwMode="auto">
            <a:xfrm>
              <a:off x="6299224" y="1802107"/>
              <a:ext cx="645268" cy="13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VPN</a:t>
              </a:r>
              <a:endParaRPr lang="zh-CN" altLang="en-US" sz="1000" b="1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213" name="Line 401"/>
          <p:cNvSpPr>
            <a:spLocks noChangeShapeType="1"/>
          </p:cNvSpPr>
          <p:nvPr/>
        </p:nvSpPr>
        <p:spPr bwMode="auto">
          <a:xfrm>
            <a:off x="3772341" y="3362618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14" name="Line 403"/>
          <p:cNvSpPr>
            <a:spLocks noChangeShapeType="1"/>
          </p:cNvSpPr>
          <p:nvPr/>
        </p:nvSpPr>
        <p:spPr bwMode="auto">
          <a:xfrm>
            <a:off x="4035341" y="3362618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15" name="Line 411"/>
          <p:cNvSpPr>
            <a:spLocks noChangeShapeType="1"/>
          </p:cNvSpPr>
          <p:nvPr/>
        </p:nvSpPr>
        <p:spPr bwMode="auto">
          <a:xfrm>
            <a:off x="4309226" y="3362618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16" name="Line 413"/>
          <p:cNvSpPr>
            <a:spLocks noChangeShapeType="1"/>
          </p:cNvSpPr>
          <p:nvPr/>
        </p:nvSpPr>
        <p:spPr bwMode="auto">
          <a:xfrm>
            <a:off x="4574041" y="3362618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17" name="Line 415"/>
          <p:cNvSpPr>
            <a:spLocks noChangeShapeType="1"/>
          </p:cNvSpPr>
          <p:nvPr/>
        </p:nvSpPr>
        <p:spPr bwMode="auto">
          <a:xfrm>
            <a:off x="5613348" y="3362618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18" name="Line 417"/>
          <p:cNvSpPr>
            <a:spLocks noChangeShapeType="1"/>
          </p:cNvSpPr>
          <p:nvPr/>
        </p:nvSpPr>
        <p:spPr bwMode="auto">
          <a:xfrm>
            <a:off x="5878164" y="3362618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19" name="Line 422"/>
          <p:cNvSpPr>
            <a:spLocks noChangeShapeType="1"/>
          </p:cNvSpPr>
          <p:nvPr/>
        </p:nvSpPr>
        <p:spPr bwMode="auto">
          <a:xfrm>
            <a:off x="3772341" y="3368057"/>
            <a:ext cx="2384321" cy="3631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20" name="Line 423"/>
          <p:cNvSpPr>
            <a:spLocks noChangeShapeType="1"/>
          </p:cNvSpPr>
          <p:nvPr/>
        </p:nvSpPr>
        <p:spPr bwMode="auto">
          <a:xfrm>
            <a:off x="4827973" y="3362618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22" name="Line 425"/>
          <p:cNvSpPr>
            <a:spLocks noChangeShapeType="1"/>
          </p:cNvSpPr>
          <p:nvPr/>
        </p:nvSpPr>
        <p:spPr bwMode="auto">
          <a:xfrm>
            <a:off x="5353975" y="3373493"/>
            <a:ext cx="0" cy="152367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23" name="Rectangle 328"/>
          <p:cNvSpPr>
            <a:spLocks noChangeArrowheads="1"/>
          </p:cNvSpPr>
          <p:nvPr/>
        </p:nvSpPr>
        <p:spPr bwMode="auto">
          <a:xfrm>
            <a:off x="4837926" y="1893444"/>
            <a:ext cx="233981" cy="121706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24" name="Rectangle 439"/>
          <p:cNvSpPr>
            <a:spLocks noChangeArrowheads="1"/>
          </p:cNvSpPr>
          <p:nvPr/>
        </p:nvSpPr>
        <p:spPr bwMode="auto">
          <a:xfrm>
            <a:off x="4892592" y="2062238"/>
            <a:ext cx="153888" cy="91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VPN</a:t>
            </a:r>
            <a:r>
              <a:rPr lang="zh-CN" altLang="en-US" sz="1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加密服务器</a:t>
            </a:r>
            <a:endParaRPr lang="zh-CN" altLang="en-US" sz="1000" dirty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225" name="组合 224"/>
          <p:cNvGrpSpPr/>
          <p:nvPr/>
        </p:nvGrpSpPr>
        <p:grpSpPr>
          <a:xfrm>
            <a:off x="5770300" y="3522233"/>
            <a:ext cx="201333" cy="1037495"/>
            <a:chOff x="6150819" y="3695701"/>
            <a:chExt cx="176213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59" name="Rectangle 352"/>
            <p:cNvSpPr>
              <a:spLocks noChangeArrowheads="1"/>
            </p:cNvSpPr>
            <p:nvPr/>
          </p:nvSpPr>
          <p:spPr bwMode="auto">
            <a:xfrm>
              <a:off x="6150819" y="3695701"/>
              <a:ext cx="176213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60" name="Rectangle 449"/>
            <p:cNvSpPr>
              <a:spLocks noChangeArrowheads="1"/>
            </p:cNvSpPr>
            <p:nvPr/>
          </p:nvSpPr>
          <p:spPr bwMode="auto">
            <a:xfrm>
              <a:off x="6208119" y="3780879"/>
              <a:ext cx="107751" cy="8165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VPN</a:t>
              </a:r>
              <a:r>
                <a:rPr lang="zh-CN" altLang="en-US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隧道内审计控制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5508148" y="3522233"/>
            <a:ext cx="199518" cy="1037495"/>
            <a:chOff x="5921375" y="3695701"/>
            <a:chExt cx="174625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57" name="Rectangle 351"/>
            <p:cNvSpPr>
              <a:spLocks noChangeArrowheads="1"/>
            </p:cNvSpPr>
            <p:nvPr/>
          </p:nvSpPr>
          <p:spPr bwMode="auto">
            <a:xfrm>
              <a:off x="59213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58" name="Rectangle 450"/>
            <p:cNvSpPr>
              <a:spLocks noChangeArrowheads="1"/>
            </p:cNvSpPr>
            <p:nvPr/>
          </p:nvSpPr>
          <p:spPr bwMode="auto">
            <a:xfrm>
              <a:off x="5977887" y="3780879"/>
              <a:ext cx="107751" cy="7660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SS/SSH/SFTP OTP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5245147" y="3522233"/>
            <a:ext cx="199518" cy="1037495"/>
            <a:chOff x="5691188" y="3695701"/>
            <a:chExt cx="174625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55" name="Rectangle 350"/>
            <p:cNvSpPr>
              <a:spLocks noChangeArrowheads="1"/>
            </p:cNvSpPr>
            <p:nvPr/>
          </p:nvSpPr>
          <p:spPr bwMode="auto">
            <a:xfrm>
              <a:off x="569118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56" name="Rectangle 451"/>
            <p:cNvSpPr>
              <a:spLocks noChangeArrowheads="1"/>
            </p:cNvSpPr>
            <p:nvPr/>
          </p:nvSpPr>
          <p:spPr bwMode="auto">
            <a:xfrm>
              <a:off x="5747702" y="3780879"/>
              <a:ext cx="107751" cy="420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L2TP VPN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4982145" y="3522233"/>
            <a:ext cx="199518" cy="1037495"/>
            <a:chOff x="5461000" y="3695701"/>
            <a:chExt cx="174625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53" name="Rectangle 349"/>
            <p:cNvSpPr>
              <a:spLocks noChangeArrowheads="1"/>
            </p:cNvSpPr>
            <p:nvPr/>
          </p:nvSpPr>
          <p:spPr bwMode="auto">
            <a:xfrm>
              <a:off x="5461000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54" name="Rectangle 452"/>
            <p:cNvSpPr>
              <a:spLocks noChangeArrowheads="1"/>
            </p:cNvSpPr>
            <p:nvPr/>
          </p:nvSpPr>
          <p:spPr bwMode="auto">
            <a:xfrm>
              <a:off x="5517514" y="3772942"/>
              <a:ext cx="107751" cy="4251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SSTP VPN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4719145" y="3522233"/>
            <a:ext cx="199518" cy="1037495"/>
            <a:chOff x="5230813" y="3695701"/>
            <a:chExt cx="174625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51" name="Rectangle 348"/>
            <p:cNvSpPr>
              <a:spLocks noChangeArrowheads="1"/>
            </p:cNvSpPr>
            <p:nvPr/>
          </p:nvSpPr>
          <p:spPr bwMode="auto">
            <a:xfrm>
              <a:off x="523081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52" name="Rectangle 453"/>
            <p:cNvSpPr>
              <a:spLocks noChangeArrowheads="1"/>
            </p:cNvSpPr>
            <p:nvPr/>
          </p:nvSpPr>
          <p:spPr bwMode="auto">
            <a:xfrm>
              <a:off x="5287330" y="3780879"/>
              <a:ext cx="107751" cy="6103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SoftEther VPN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4456143" y="3522234"/>
            <a:ext cx="199518" cy="1037495"/>
            <a:chOff x="5000625" y="3695701"/>
            <a:chExt cx="174625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49" name="Rectangle 347"/>
            <p:cNvSpPr>
              <a:spLocks noChangeArrowheads="1"/>
            </p:cNvSpPr>
            <p:nvPr/>
          </p:nvSpPr>
          <p:spPr bwMode="auto">
            <a:xfrm>
              <a:off x="500062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50" name="Rectangle 454"/>
            <p:cNvSpPr>
              <a:spLocks noChangeArrowheads="1"/>
            </p:cNvSpPr>
            <p:nvPr/>
          </p:nvSpPr>
          <p:spPr bwMode="auto">
            <a:xfrm>
              <a:off x="5057142" y="3780879"/>
              <a:ext cx="107751" cy="8207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OpenVPN/OTP</a:t>
              </a:r>
              <a:r>
                <a:rPr lang="zh-CN" altLang="en-US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认证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4193142" y="3522233"/>
            <a:ext cx="199518" cy="1037495"/>
            <a:chOff x="4770438" y="3695701"/>
            <a:chExt cx="174625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47" name="Rectangle 346"/>
            <p:cNvSpPr>
              <a:spLocks noChangeArrowheads="1"/>
            </p:cNvSpPr>
            <p:nvPr/>
          </p:nvSpPr>
          <p:spPr bwMode="auto">
            <a:xfrm>
              <a:off x="477043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48" name="Rectangle 455"/>
            <p:cNvSpPr>
              <a:spLocks noChangeArrowheads="1"/>
            </p:cNvSpPr>
            <p:nvPr/>
          </p:nvSpPr>
          <p:spPr bwMode="auto">
            <a:xfrm>
              <a:off x="4826952" y="3780879"/>
              <a:ext cx="107751" cy="430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PPTP VPN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3930141" y="3522233"/>
            <a:ext cx="199518" cy="1037495"/>
            <a:chOff x="4540250" y="3695701"/>
            <a:chExt cx="174625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45" name="Rectangle 345"/>
            <p:cNvSpPr>
              <a:spLocks noChangeArrowheads="1"/>
            </p:cNvSpPr>
            <p:nvPr/>
          </p:nvSpPr>
          <p:spPr bwMode="auto">
            <a:xfrm>
              <a:off x="4540250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46" name="Rectangle 456"/>
            <p:cNvSpPr>
              <a:spLocks noChangeArrowheads="1"/>
            </p:cNvSpPr>
            <p:nvPr/>
          </p:nvSpPr>
          <p:spPr bwMode="auto">
            <a:xfrm>
              <a:off x="4596767" y="3780879"/>
              <a:ext cx="107751" cy="7281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思科</a:t>
              </a: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 AnyConnect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3667140" y="3522233"/>
            <a:ext cx="199518" cy="1037495"/>
            <a:chOff x="4310063" y="3695701"/>
            <a:chExt cx="174625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43" name="Rectangle 344"/>
            <p:cNvSpPr>
              <a:spLocks noChangeArrowheads="1"/>
            </p:cNvSpPr>
            <p:nvPr/>
          </p:nvSpPr>
          <p:spPr bwMode="auto">
            <a:xfrm>
              <a:off x="431006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44" name="Rectangle 457"/>
            <p:cNvSpPr>
              <a:spLocks noChangeArrowheads="1"/>
            </p:cNvSpPr>
            <p:nvPr/>
          </p:nvSpPr>
          <p:spPr bwMode="auto">
            <a:xfrm>
              <a:off x="4366580" y="3780879"/>
              <a:ext cx="107751" cy="7295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 err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IKEv2</a:t>
              </a: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/IPSEC VPN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240" name="Rectangle 318"/>
          <p:cNvSpPr>
            <a:spLocks noChangeArrowheads="1"/>
          </p:cNvSpPr>
          <p:nvPr/>
        </p:nvSpPr>
        <p:spPr bwMode="auto">
          <a:xfrm>
            <a:off x="2195736" y="771550"/>
            <a:ext cx="3417612" cy="245803"/>
          </a:xfrm>
          <a:prstGeom prst="rect">
            <a:avLst/>
          </a:prstGeo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41" name="Rectangle 429"/>
          <p:cNvSpPr>
            <a:spLocks noChangeArrowheads="1"/>
          </p:cNvSpPr>
          <p:nvPr/>
        </p:nvSpPr>
        <p:spPr bwMode="auto">
          <a:xfrm>
            <a:off x="2562459" y="805048"/>
            <a:ext cx="290583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中神通大地</a:t>
            </a:r>
            <a:r>
              <a:rPr lang="en-US" altLang="zh-CN" sz="1000" b="1" dirty="0" err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EDR&amp;DNS&amp;URL&amp;VPN</a:t>
            </a:r>
            <a:r>
              <a:rPr lang="zh-CN" altLang="en-US" sz="1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云控管系统</a:t>
            </a:r>
          </a:p>
        </p:txBody>
      </p:sp>
      <p:sp>
        <p:nvSpPr>
          <p:cNvPr id="243" name="Line 370"/>
          <p:cNvSpPr>
            <a:spLocks noChangeShapeType="1"/>
          </p:cNvSpPr>
          <p:nvPr/>
        </p:nvSpPr>
        <p:spPr bwMode="auto">
          <a:xfrm>
            <a:off x="2267744" y="1745930"/>
            <a:ext cx="0" cy="147514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44" name="Line 371"/>
          <p:cNvSpPr>
            <a:spLocks noChangeShapeType="1"/>
          </p:cNvSpPr>
          <p:nvPr/>
        </p:nvSpPr>
        <p:spPr bwMode="auto">
          <a:xfrm>
            <a:off x="3203437" y="1745930"/>
            <a:ext cx="0" cy="147514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45" name="Line 390"/>
          <p:cNvSpPr>
            <a:spLocks noChangeShapeType="1"/>
          </p:cNvSpPr>
          <p:nvPr/>
        </p:nvSpPr>
        <p:spPr bwMode="auto">
          <a:xfrm>
            <a:off x="2267744" y="3114132"/>
            <a:ext cx="0" cy="250305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46" name="Line 391"/>
          <p:cNvSpPr>
            <a:spLocks noChangeShapeType="1"/>
          </p:cNvSpPr>
          <p:nvPr/>
        </p:nvSpPr>
        <p:spPr bwMode="auto">
          <a:xfrm>
            <a:off x="2145285" y="3362624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47" name="Line 393"/>
          <p:cNvSpPr>
            <a:spLocks noChangeShapeType="1"/>
          </p:cNvSpPr>
          <p:nvPr/>
        </p:nvSpPr>
        <p:spPr bwMode="auto">
          <a:xfrm>
            <a:off x="2408286" y="3362624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48" name="Line 395"/>
          <p:cNvSpPr>
            <a:spLocks noChangeShapeType="1"/>
          </p:cNvSpPr>
          <p:nvPr/>
        </p:nvSpPr>
        <p:spPr bwMode="auto">
          <a:xfrm>
            <a:off x="2671287" y="3362624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49" name="Line 396"/>
          <p:cNvSpPr>
            <a:spLocks noChangeShapeType="1"/>
          </p:cNvSpPr>
          <p:nvPr/>
        </p:nvSpPr>
        <p:spPr bwMode="auto">
          <a:xfrm>
            <a:off x="3197688" y="3114132"/>
            <a:ext cx="0" cy="250305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50" name="Line 397"/>
          <p:cNvSpPr>
            <a:spLocks noChangeShapeType="1"/>
          </p:cNvSpPr>
          <p:nvPr/>
        </p:nvSpPr>
        <p:spPr bwMode="auto">
          <a:xfrm>
            <a:off x="2936102" y="3362624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51" name="Line 399"/>
          <p:cNvSpPr>
            <a:spLocks noChangeShapeType="1"/>
          </p:cNvSpPr>
          <p:nvPr/>
        </p:nvSpPr>
        <p:spPr bwMode="auto">
          <a:xfrm>
            <a:off x="3456663" y="3362624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52" name="Line 402"/>
          <p:cNvSpPr>
            <a:spLocks noChangeShapeType="1"/>
          </p:cNvSpPr>
          <p:nvPr/>
        </p:nvSpPr>
        <p:spPr bwMode="auto">
          <a:xfrm>
            <a:off x="3195476" y="3362624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grpSp>
        <p:nvGrpSpPr>
          <p:cNvPr id="253" name="组合 252"/>
          <p:cNvGrpSpPr/>
          <p:nvPr/>
        </p:nvGrpSpPr>
        <p:grpSpPr>
          <a:xfrm>
            <a:off x="2195736" y="1338420"/>
            <a:ext cx="1037816" cy="233981"/>
            <a:chOff x="3849688" y="1784351"/>
            <a:chExt cx="1062038" cy="204788"/>
          </a:xfrm>
          <a:gradFill flip="none" rotWithShape="1">
            <a:gsLst>
              <a:gs pos="0">
                <a:srgbClr val="2DB2A4">
                  <a:shade val="30000"/>
                  <a:satMod val="115000"/>
                </a:srgbClr>
              </a:gs>
              <a:gs pos="50000">
                <a:srgbClr val="2DB2A4">
                  <a:shade val="67500"/>
                  <a:satMod val="115000"/>
                </a:srgbClr>
              </a:gs>
              <a:gs pos="100000">
                <a:srgbClr val="2DB2A4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329" name="Rectangle 321"/>
            <p:cNvSpPr>
              <a:spLocks noChangeArrowheads="1"/>
            </p:cNvSpPr>
            <p:nvPr/>
          </p:nvSpPr>
          <p:spPr bwMode="auto">
            <a:xfrm>
              <a:off x="3849688" y="1784351"/>
              <a:ext cx="1062038" cy="204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330" name="Rectangle 430"/>
            <p:cNvSpPr>
              <a:spLocks noChangeArrowheads="1"/>
            </p:cNvSpPr>
            <p:nvPr/>
          </p:nvSpPr>
          <p:spPr bwMode="auto">
            <a:xfrm>
              <a:off x="4269947" y="1820197"/>
              <a:ext cx="398573" cy="134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URL</a:t>
              </a:r>
              <a:endParaRPr lang="zh-CN" altLang="en-US" sz="1000" b="1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2123728" y="1893444"/>
            <a:ext cx="233981" cy="1217062"/>
            <a:chOff x="2805113" y="2270126"/>
            <a:chExt cx="204788" cy="1065213"/>
          </a:xfrm>
          <a:gradFill flip="none" rotWithShape="1">
            <a:gsLst>
              <a:gs pos="0">
                <a:srgbClr val="2DB2A4">
                  <a:shade val="30000"/>
                  <a:satMod val="115000"/>
                </a:srgbClr>
              </a:gs>
              <a:gs pos="50000">
                <a:srgbClr val="2DB2A4">
                  <a:shade val="67500"/>
                  <a:satMod val="115000"/>
                </a:srgbClr>
              </a:gs>
              <a:gs pos="100000">
                <a:srgbClr val="2DB2A4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27" name="Rectangle 317"/>
            <p:cNvSpPr>
              <a:spLocks noChangeArrowheads="1"/>
            </p:cNvSpPr>
            <p:nvPr/>
          </p:nvSpPr>
          <p:spPr bwMode="auto">
            <a:xfrm>
              <a:off x="2805113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328" name="Rectangle 435"/>
            <p:cNvSpPr>
              <a:spLocks noChangeArrowheads="1"/>
            </p:cNvSpPr>
            <p:nvPr/>
          </p:nvSpPr>
          <p:spPr bwMode="auto">
            <a:xfrm>
              <a:off x="2857458" y="2431343"/>
              <a:ext cx="134688" cy="5822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WEB</a:t>
              </a:r>
              <a:r>
                <a:rPr lang="zh-CN" altLang="en-US" sz="10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服务器</a:t>
              </a:r>
              <a:endParaRPr lang="zh-CN" altLang="en-US" sz="10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55" name="组合 254"/>
          <p:cNvGrpSpPr/>
          <p:nvPr/>
        </p:nvGrpSpPr>
        <p:grpSpPr>
          <a:xfrm>
            <a:off x="3080099" y="1893444"/>
            <a:ext cx="235794" cy="1217062"/>
            <a:chOff x="3481388" y="2270126"/>
            <a:chExt cx="206375" cy="1065213"/>
          </a:xfrm>
          <a:gradFill flip="none" rotWithShape="1">
            <a:gsLst>
              <a:gs pos="0">
                <a:srgbClr val="2DB2A4">
                  <a:shade val="30000"/>
                  <a:satMod val="115000"/>
                </a:srgbClr>
              </a:gs>
              <a:gs pos="50000">
                <a:srgbClr val="2DB2A4">
                  <a:shade val="67500"/>
                  <a:satMod val="115000"/>
                </a:srgbClr>
              </a:gs>
              <a:gs pos="100000">
                <a:srgbClr val="2DB2A4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25" name="Rectangle 325"/>
            <p:cNvSpPr>
              <a:spLocks noChangeArrowheads="1"/>
            </p:cNvSpPr>
            <p:nvPr/>
          </p:nvSpPr>
          <p:spPr bwMode="auto">
            <a:xfrm>
              <a:off x="3481388" y="2270126"/>
              <a:ext cx="206375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326" name="Rectangle 436"/>
            <p:cNvSpPr>
              <a:spLocks noChangeArrowheads="1"/>
            </p:cNvSpPr>
            <p:nvPr/>
          </p:nvSpPr>
          <p:spPr bwMode="auto">
            <a:xfrm>
              <a:off x="3534526" y="2395935"/>
              <a:ext cx="134688" cy="8067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WEB</a:t>
              </a:r>
              <a:r>
                <a:rPr lang="zh-CN" altLang="en-US" sz="10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代理服务器</a:t>
              </a:r>
              <a:endParaRPr lang="zh-CN" altLang="en-US" sz="10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3353276" y="3522238"/>
            <a:ext cx="199518" cy="1037495"/>
            <a:chOff x="4079875" y="3695701"/>
            <a:chExt cx="174625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23" name="Rectangle 343"/>
            <p:cNvSpPr>
              <a:spLocks noChangeArrowheads="1"/>
            </p:cNvSpPr>
            <p:nvPr/>
          </p:nvSpPr>
          <p:spPr bwMode="auto">
            <a:xfrm>
              <a:off x="40798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24" name="Rectangle 458"/>
            <p:cNvSpPr>
              <a:spLocks noChangeArrowheads="1"/>
            </p:cNvSpPr>
            <p:nvPr/>
          </p:nvSpPr>
          <p:spPr bwMode="auto">
            <a:xfrm>
              <a:off x="4136392" y="3780879"/>
              <a:ext cx="107751" cy="6425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DNS</a:t>
              </a:r>
              <a:r>
                <a:rPr lang="zh-CN" altLang="en-US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域名库过滤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3088461" y="3522238"/>
            <a:ext cx="201333" cy="1037495"/>
            <a:chOff x="3848100" y="3695701"/>
            <a:chExt cx="176213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21" name="Rectangle 342"/>
            <p:cNvSpPr>
              <a:spLocks noChangeArrowheads="1"/>
            </p:cNvSpPr>
            <p:nvPr/>
          </p:nvSpPr>
          <p:spPr bwMode="auto">
            <a:xfrm>
              <a:off x="3848100" y="3695701"/>
              <a:ext cx="176213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22" name="Rectangle 459"/>
            <p:cNvSpPr>
              <a:spLocks noChangeArrowheads="1"/>
            </p:cNvSpPr>
            <p:nvPr/>
          </p:nvSpPr>
          <p:spPr bwMode="auto">
            <a:xfrm>
              <a:off x="3905399" y="3780879"/>
              <a:ext cx="107751" cy="5878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HTTP</a:t>
              </a:r>
              <a:r>
                <a:rPr lang="zh-CN" altLang="en-US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协议过滤</a:t>
              </a:r>
              <a:endParaRPr lang="zh-CN" altLang="en-US" sz="800" dirty="0">
                <a:latin typeface="Arial" pitchFamily="34" charset="0"/>
                <a:cs typeface="宋体" pitchFamily="2" charset="-122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2766919" y="3522237"/>
            <a:ext cx="258054" cy="1037495"/>
            <a:chOff x="3566680" y="3695701"/>
            <a:chExt cx="225858" cy="908050"/>
          </a:xfrm>
        </p:grpSpPr>
        <p:sp>
          <p:nvSpPr>
            <p:cNvPr id="319" name="Rectangle 341"/>
            <p:cNvSpPr>
              <a:spLocks noChangeArrowheads="1"/>
            </p:cNvSpPr>
            <p:nvPr/>
          </p:nvSpPr>
          <p:spPr bwMode="auto">
            <a:xfrm>
              <a:off x="3617913" y="3695701"/>
              <a:ext cx="174625" cy="908050"/>
            </a:xfrm>
            <a:prstGeom prst="rect">
              <a:avLst/>
            </a:prstGeom>
            <a:gradFill flip="none" rotWithShape="1">
              <a:gsLst>
                <a:gs pos="0">
                  <a:srgbClr val="006A89">
                    <a:shade val="30000"/>
                    <a:satMod val="115000"/>
                  </a:srgbClr>
                </a:gs>
                <a:gs pos="50000">
                  <a:srgbClr val="006A89">
                    <a:shade val="67500"/>
                    <a:satMod val="115000"/>
                  </a:srgbClr>
                </a:gs>
                <a:gs pos="100000">
                  <a:srgbClr val="006A89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20" name="Rectangle 460"/>
            <p:cNvSpPr>
              <a:spLocks noChangeArrowheads="1"/>
            </p:cNvSpPr>
            <p:nvPr/>
          </p:nvSpPr>
          <p:spPr bwMode="auto">
            <a:xfrm>
              <a:off x="3566680" y="3780879"/>
              <a:ext cx="215501" cy="80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HTTP</a:t>
              </a:r>
              <a:r>
                <a:rPr lang="zh-CN" altLang="en-US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协议代理</a:t>
              </a: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/PAC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2562459" y="3522236"/>
            <a:ext cx="199518" cy="1037494"/>
            <a:chOff x="3387725" y="3695701"/>
            <a:chExt cx="174625" cy="90805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317" name="Rectangle 340"/>
            <p:cNvSpPr>
              <a:spLocks noChangeArrowheads="1"/>
            </p:cNvSpPr>
            <p:nvPr/>
          </p:nvSpPr>
          <p:spPr bwMode="auto">
            <a:xfrm>
              <a:off x="338772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18" name="Rectangle 461"/>
            <p:cNvSpPr>
              <a:spLocks noChangeArrowheads="1"/>
            </p:cNvSpPr>
            <p:nvPr/>
          </p:nvSpPr>
          <p:spPr bwMode="auto">
            <a:xfrm>
              <a:off x="3444242" y="3780879"/>
              <a:ext cx="107751" cy="5555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WEB</a:t>
              </a:r>
              <a:r>
                <a:rPr lang="zh-CN" altLang="en-US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在线代理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2026690" y="3522239"/>
            <a:ext cx="199518" cy="1037495"/>
            <a:chOff x="3157538" y="3695701"/>
            <a:chExt cx="174625" cy="90805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315" name="Rectangle 339"/>
            <p:cNvSpPr>
              <a:spLocks noChangeArrowheads="1"/>
            </p:cNvSpPr>
            <p:nvPr/>
          </p:nvSpPr>
          <p:spPr bwMode="auto">
            <a:xfrm>
              <a:off x="315753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16" name="Rectangle 462"/>
            <p:cNvSpPr>
              <a:spLocks noChangeArrowheads="1"/>
            </p:cNvSpPr>
            <p:nvPr/>
          </p:nvSpPr>
          <p:spPr bwMode="auto">
            <a:xfrm>
              <a:off x="3214055" y="3780879"/>
              <a:ext cx="107751" cy="7562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网盘直链</a:t>
              </a: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/</a:t>
              </a:r>
              <a:r>
                <a:rPr lang="zh-CN" altLang="en-US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虚拟主机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1763688" y="3522237"/>
            <a:ext cx="199518" cy="1037495"/>
            <a:chOff x="2927350" y="3695701"/>
            <a:chExt cx="174625" cy="90805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313" name="Rectangle 338"/>
            <p:cNvSpPr>
              <a:spLocks noChangeArrowheads="1"/>
            </p:cNvSpPr>
            <p:nvPr/>
          </p:nvSpPr>
          <p:spPr bwMode="auto">
            <a:xfrm>
              <a:off x="2927350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14" name="Rectangle 463"/>
            <p:cNvSpPr>
              <a:spLocks noChangeArrowheads="1"/>
            </p:cNvSpPr>
            <p:nvPr/>
          </p:nvSpPr>
          <p:spPr bwMode="auto">
            <a:xfrm>
              <a:off x="2983867" y="3780879"/>
              <a:ext cx="107751" cy="6594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URL</a:t>
              </a:r>
              <a:r>
                <a:rPr lang="zh-CN" altLang="en-US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代理</a:t>
              </a: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/</a:t>
              </a:r>
              <a:r>
                <a:rPr lang="zh-CN" altLang="en-US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短网址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262" name="Line 394"/>
          <p:cNvSpPr>
            <a:spLocks noChangeShapeType="1"/>
          </p:cNvSpPr>
          <p:nvPr/>
        </p:nvSpPr>
        <p:spPr bwMode="auto">
          <a:xfrm>
            <a:off x="2936102" y="3360811"/>
            <a:ext cx="517894" cy="3626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63" name="Line 364"/>
          <p:cNvSpPr>
            <a:spLocks noChangeShapeType="1"/>
          </p:cNvSpPr>
          <p:nvPr/>
        </p:nvSpPr>
        <p:spPr bwMode="auto">
          <a:xfrm>
            <a:off x="2699792" y="1565146"/>
            <a:ext cx="0" cy="180783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grpSp>
        <p:nvGrpSpPr>
          <p:cNvPr id="264" name="组合 263"/>
          <p:cNvGrpSpPr/>
          <p:nvPr/>
        </p:nvGrpSpPr>
        <p:grpSpPr>
          <a:xfrm>
            <a:off x="8547131" y="3532854"/>
            <a:ext cx="201333" cy="1037495"/>
            <a:chOff x="6150819" y="3695701"/>
            <a:chExt cx="176213" cy="908050"/>
          </a:xfrm>
        </p:grpSpPr>
        <p:sp>
          <p:nvSpPr>
            <p:cNvPr id="311" name="Rectangle 352"/>
            <p:cNvSpPr>
              <a:spLocks noChangeArrowheads="1"/>
            </p:cNvSpPr>
            <p:nvPr/>
          </p:nvSpPr>
          <p:spPr bwMode="auto">
            <a:xfrm>
              <a:off x="6150819" y="3695701"/>
              <a:ext cx="176213" cy="908050"/>
            </a:xfrm>
            <a:prstGeom prst="rect">
              <a:avLst/>
            </a:prstGeom>
            <a:gradFill flip="none" rotWithShape="1">
              <a:gsLst>
                <a:gs pos="0">
                  <a:srgbClr val="006A89">
                    <a:shade val="30000"/>
                    <a:satMod val="115000"/>
                  </a:srgbClr>
                </a:gs>
                <a:gs pos="50000">
                  <a:srgbClr val="006A89">
                    <a:shade val="67500"/>
                    <a:satMod val="115000"/>
                  </a:srgbClr>
                </a:gs>
                <a:gs pos="100000">
                  <a:srgbClr val="006A89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12" name="Rectangle 449"/>
            <p:cNvSpPr>
              <a:spLocks noChangeArrowheads="1"/>
            </p:cNvSpPr>
            <p:nvPr/>
          </p:nvSpPr>
          <p:spPr bwMode="auto">
            <a:xfrm>
              <a:off x="6208118" y="3780879"/>
              <a:ext cx="107751" cy="80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SSH Socks</a:t>
              </a:r>
              <a:r>
                <a:rPr lang="zh-CN" altLang="en-US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正反代理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265" name="Line 401"/>
          <p:cNvSpPr>
            <a:spLocks noChangeShapeType="1"/>
          </p:cNvSpPr>
          <p:nvPr/>
        </p:nvSpPr>
        <p:spPr bwMode="auto">
          <a:xfrm>
            <a:off x="6519837" y="3358295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66" name="Line 403"/>
          <p:cNvSpPr>
            <a:spLocks noChangeShapeType="1"/>
          </p:cNvSpPr>
          <p:nvPr/>
        </p:nvSpPr>
        <p:spPr bwMode="auto">
          <a:xfrm>
            <a:off x="6782837" y="3358295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67" name="Line 411"/>
          <p:cNvSpPr>
            <a:spLocks noChangeShapeType="1"/>
          </p:cNvSpPr>
          <p:nvPr/>
        </p:nvSpPr>
        <p:spPr bwMode="auto">
          <a:xfrm>
            <a:off x="7056722" y="3358295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68" name="Line 413"/>
          <p:cNvSpPr>
            <a:spLocks noChangeShapeType="1"/>
          </p:cNvSpPr>
          <p:nvPr/>
        </p:nvSpPr>
        <p:spPr bwMode="auto">
          <a:xfrm>
            <a:off x="7321537" y="3358295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69" name="Line 415"/>
          <p:cNvSpPr>
            <a:spLocks noChangeShapeType="1"/>
          </p:cNvSpPr>
          <p:nvPr/>
        </p:nvSpPr>
        <p:spPr bwMode="auto">
          <a:xfrm>
            <a:off x="8360845" y="3358295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70" name="Line 417"/>
          <p:cNvSpPr>
            <a:spLocks noChangeShapeType="1"/>
          </p:cNvSpPr>
          <p:nvPr/>
        </p:nvSpPr>
        <p:spPr bwMode="auto">
          <a:xfrm>
            <a:off x="8625660" y="3358295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71" name="Line 422"/>
          <p:cNvSpPr>
            <a:spLocks noChangeShapeType="1"/>
          </p:cNvSpPr>
          <p:nvPr/>
        </p:nvSpPr>
        <p:spPr bwMode="auto">
          <a:xfrm>
            <a:off x="6519836" y="3363733"/>
            <a:ext cx="2105824" cy="0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72" name="Line 423"/>
          <p:cNvSpPr>
            <a:spLocks noChangeShapeType="1"/>
          </p:cNvSpPr>
          <p:nvPr/>
        </p:nvSpPr>
        <p:spPr bwMode="auto">
          <a:xfrm>
            <a:off x="7575469" y="3106178"/>
            <a:ext cx="0" cy="415360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73" name="Line 425"/>
          <p:cNvSpPr>
            <a:spLocks noChangeShapeType="1"/>
          </p:cNvSpPr>
          <p:nvPr/>
        </p:nvSpPr>
        <p:spPr bwMode="auto">
          <a:xfrm>
            <a:off x="8101471" y="3358295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74" name="Rectangle 328"/>
          <p:cNvSpPr>
            <a:spLocks noChangeArrowheads="1"/>
          </p:cNvSpPr>
          <p:nvPr/>
        </p:nvSpPr>
        <p:spPr bwMode="auto">
          <a:xfrm>
            <a:off x="7445640" y="1889115"/>
            <a:ext cx="233981" cy="121706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75" name="Rectangle 439"/>
          <p:cNvSpPr>
            <a:spLocks noChangeArrowheads="1"/>
          </p:cNvSpPr>
          <p:nvPr/>
        </p:nvSpPr>
        <p:spPr bwMode="auto">
          <a:xfrm>
            <a:off x="7505447" y="2057914"/>
            <a:ext cx="153888" cy="91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VPN</a:t>
            </a:r>
            <a:r>
              <a:rPr lang="zh-CN" altLang="en-US" sz="1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加密客户端</a:t>
            </a:r>
            <a:endParaRPr lang="zh-CN" altLang="en-US" sz="1000" dirty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276" name="组合 275"/>
          <p:cNvGrpSpPr/>
          <p:nvPr/>
        </p:nvGrpSpPr>
        <p:grpSpPr>
          <a:xfrm>
            <a:off x="8255644" y="3517909"/>
            <a:ext cx="199518" cy="1037495"/>
            <a:chOff x="5921375" y="3695701"/>
            <a:chExt cx="174625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09" name="Rectangle 351"/>
            <p:cNvSpPr>
              <a:spLocks noChangeArrowheads="1"/>
            </p:cNvSpPr>
            <p:nvPr/>
          </p:nvSpPr>
          <p:spPr bwMode="auto">
            <a:xfrm>
              <a:off x="59213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10" name="Rectangle 450"/>
            <p:cNvSpPr>
              <a:spLocks noChangeArrowheads="1"/>
            </p:cNvSpPr>
            <p:nvPr/>
          </p:nvSpPr>
          <p:spPr bwMode="auto">
            <a:xfrm>
              <a:off x="5977892" y="3780879"/>
              <a:ext cx="107751" cy="7562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SS/SSR Socks</a:t>
              </a:r>
              <a:r>
                <a:rPr lang="zh-CN" altLang="en-US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代理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7992643" y="3517909"/>
            <a:ext cx="199518" cy="1037495"/>
            <a:chOff x="5691188" y="3695701"/>
            <a:chExt cx="174625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07" name="Rectangle 350"/>
            <p:cNvSpPr>
              <a:spLocks noChangeArrowheads="1"/>
            </p:cNvSpPr>
            <p:nvPr/>
          </p:nvSpPr>
          <p:spPr bwMode="auto">
            <a:xfrm>
              <a:off x="569118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08" name="Rectangle 451"/>
            <p:cNvSpPr>
              <a:spLocks noChangeArrowheads="1"/>
            </p:cNvSpPr>
            <p:nvPr/>
          </p:nvSpPr>
          <p:spPr bwMode="auto">
            <a:xfrm>
              <a:off x="5747702" y="3780879"/>
              <a:ext cx="107751" cy="420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L2TP VPN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7729641" y="3517909"/>
            <a:ext cx="199518" cy="1037495"/>
            <a:chOff x="5461000" y="3695701"/>
            <a:chExt cx="174625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05" name="Rectangle 349"/>
            <p:cNvSpPr>
              <a:spLocks noChangeArrowheads="1"/>
            </p:cNvSpPr>
            <p:nvPr/>
          </p:nvSpPr>
          <p:spPr bwMode="auto">
            <a:xfrm>
              <a:off x="5461000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06" name="Rectangle 452"/>
            <p:cNvSpPr>
              <a:spLocks noChangeArrowheads="1"/>
            </p:cNvSpPr>
            <p:nvPr/>
          </p:nvSpPr>
          <p:spPr bwMode="auto">
            <a:xfrm>
              <a:off x="5517514" y="3772942"/>
              <a:ext cx="107751" cy="4251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SSTP VPN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7466641" y="3517909"/>
            <a:ext cx="199518" cy="1037495"/>
            <a:chOff x="5230813" y="3695701"/>
            <a:chExt cx="174625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03" name="Rectangle 348"/>
            <p:cNvSpPr>
              <a:spLocks noChangeArrowheads="1"/>
            </p:cNvSpPr>
            <p:nvPr/>
          </p:nvSpPr>
          <p:spPr bwMode="auto">
            <a:xfrm>
              <a:off x="523081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04" name="Rectangle 453"/>
            <p:cNvSpPr>
              <a:spLocks noChangeArrowheads="1"/>
            </p:cNvSpPr>
            <p:nvPr/>
          </p:nvSpPr>
          <p:spPr bwMode="auto">
            <a:xfrm>
              <a:off x="5287330" y="3780879"/>
              <a:ext cx="107751" cy="6103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SoftEther VPN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7203639" y="3517909"/>
            <a:ext cx="199518" cy="1037495"/>
            <a:chOff x="5000625" y="3695701"/>
            <a:chExt cx="174625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01" name="Rectangle 347"/>
            <p:cNvSpPr>
              <a:spLocks noChangeArrowheads="1"/>
            </p:cNvSpPr>
            <p:nvPr/>
          </p:nvSpPr>
          <p:spPr bwMode="auto">
            <a:xfrm>
              <a:off x="500062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02" name="Rectangle 454"/>
            <p:cNvSpPr>
              <a:spLocks noChangeArrowheads="1"/>
            </p:cNvSpPr>
            <p:nvPr/>
          </p:nvSpPr>
          <p:spPr bwMode="auto">
            <a:xfrm>
              <a:off x="5057142" y="3780879"/>
              <a:ext cx="107751" cy="423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OpenVPN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6940638" y="3517909"/>
            <a:ext cx="199518" cy="1037495"/>
            <a:chOff x="4770438" y="3695701"/>
            <a:chExt cx="174625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299" name="Rectangle 346"/>
            <p:cNvSpPr>
              <a:spLocks noChangeArrowheads="1"/>
            </p:cNvSpPr>
            <p:nvPr/>
          </p:nvSpPr>
          <p:spPr bwMode="auto">
            <a:xfrm>
              <a:off x="477043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00" name="Rectangle 455"/>
            <p:cNvSpPr>
              <a:spLocks noChangeArrowheads="1"/>
            </p:cNvSpPr>
            <p:nvPr/>
          </p:nvSpPr>
          <p:spPr bwMode="auto">
            <a:xfrm>
              <a:off x="4826952" y="3780879"/>
              <a:ext cx="107751" cy="430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PPTP VPN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6677637" y="3517910"/>
            <a:ext cx="199518" cy="1037495"/>
            <a:chOff x="4540250" y="3695701"/>
            <a:chExt cx="174625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297" name="Rectangle 345"/>
            <p:cNvSpPr>
              <a:spLocks noChangeArrowheads="1"/>
            </p:cNvSpPr>
            <p:nvPr/>
          </p:nvSpPr>
          <p:spPr bwMode="auto">
            <a:xfrm>
              <a:off x="4540250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298" name="Rectangle 456"/>
            <p:cNvSpPr>
              <a:spLocks noChangeArrowheads="1"/>
            </p:cNvSpPr>
            <p:nvPr/>
          </p:nvSpPr>
          <p:spPr bwMode="auto">
            <a:xfrm>
              <a:off x="4596767" y="3780879"/>
              <a:ext cx="107751" cy="7281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思科</a:t>
              </a: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 AnyConnect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6414636" y="3517909"/>
            <a:ext cx="199518" cy="1037495"/>
            <a:chOff x="4310063" y="3695701"/>
            <a:chExt cx="174625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295" name="Rectangle 344"/>
            <p:cNvSpPr>
              <a:spLocks noChangeArrowheads="1"/>
            </p:cNvSpPr>
            <p:nvPr/>
          </p:nvSpPr>
          <p:spPr bwMode="auto">
            <a:xfrm>
              <a:off x="431006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296" name="Rectangle 457"/>
            <p:cNvSpPr>
              <a:spLocks noChangeArrowheads="1"/>
            </p:cNvSpPr>
            <p:nvPr/>
          </p:nvSpPr>
          <p:spPr bwMode="auto">
            <a:xfrm>
              <a:off x="4366580" y="3780879"/>
              <a:ext cx="107751" cy="7295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 err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IKEv2</a:t>
              </a: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/IPSEC VPN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284" name="Line 360"/>
          <p:cNvSpPr>
            <a:spLocks noChangeShapeType="1"/>
          </p:cNvSpPr>
          <p:nvPr/>
        </p:nvSpPr>
        <p:spPr bwMode="auto">
          <a:xfrm>
            <a:off x="2702443" y="1209640"/>
            <a:ext cx="0" cy="128780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85" name="Line 417"/>
          <p:cNvSpPr>
            <a:spLocks noChangeShapeType="1"/>
          </p:cNvSpPr>
          <p:nvPr/>
        </p:nvSpPr>
        <p:spPr bwMode="auto">
          <a:xfrm>
            <a:off x="6156661" y="3368056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grpSp>
        <p:nvGrpSpPr>
          <p:cNvPr id="286" name="组合 285"/>
          <p:cNvGrpSpPr/>
          <p:nvPr/>
        </p:nvGrpSpPr>
        <p:grpSpPr>
          <a:xfrm>
            <a:off x="6048797" y="3527674"/>
            <a:ext cx="201333" cy="1037496"/>
            <a:chOff x="6150819" y="3695701"/>
            <a:chExt cx="176213" cy="908050"/>
          </a:xfrm>
          <a:gradFill flip="none" rotWithShape="1">
            <a:gsLst>
              <a:gs pos="0">
                <a:srgbClr val="006A89">
                  <a:shade val="30000"/>
                  <a:satMod val="115000"/>
                </a:srgbClr>
              </a:gs>
              <a:gs pos="50000">
                <a:srgbClr val="006A89">
                  <a:shade val="67500"/>
                  <a:satMod val="115000"/>
                </a:srgbClr>
              </a:gs>
              <a:gs pos="100000">
                <a:srgbClr val="006A8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293" name="Rectangle 352"/>
            <p:cNvSpPr>
              <a:spLocks noChangeArrowheads="1"/>
            </p:cNvSpPr>
            <p:nvPr/>
          </p:nvSpPr>
          <p:spPr bwMode="auto">
            <a:xfrm>
              <a:off x="6150819" y="3695701"/>
              <a:ext cx="176213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294" name="Rectangle 449"/>
            <p:cNvSpPr>
              <a:spLocks noChangeArrowheads="1"/>
            </p:cNvSpPr>
            <p:nvPr/>
          </p:nvSpPr>
          <p:spPr bwMode="auto">
            <a:xfrm>
              <a:off x="6208118" y="3780879"/>
              <a:ext cx="107751" cy="7183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用户自主修改密码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287" name="Line 425"/>
          <p:cNvSpPr>
            <a:spLocks noChangeShapeType="1"/>
          </p:cNvSpPr>
          <p:nvPr/>
        </p:nvSpPr>
        <p:spPr bwMode="auto">
          <a:xfrm>
            <a:off x="7829400" y="3358295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88" name="Line 425"/>
          <p:cNvSpPr>
            <a:spLocks noChangeShapeType="1"/>
          </p:cNvSpPr>
          <p:nvPr/>
        </p:nvSpPr>
        <p:spPr bwMode="auto">
          <a:xfrm>
            <a:off x="5067908" y="3365541"/>
            <a:ext cx="0" cy="152367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290" name="Line 384"/>
          <p:cNvSpPr>
            <a:spLocks noChangeShapeType="1"/>
          </p:cNvSpPr>
          <p:nvPr/>
        </p:nvSpPr>
        <p:spPr bwMode="auto">
          <a:xfrm flipV="1">
            <a:off x="1858143" y="3364826"/>
            <a:ext cx="813144" cy="6859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3053A70-D37F-41F9-BE76-C0C4C50CDCFF}"/>
              </a:ext>
            </a:extLst>
          </p:cNvPr>
          <p:cNvGrpSpPr/>
          <p:nvPr/>
        </p:nvGrpSpPr>
        <p:grpSpPr>
          <a:xfrm>
            <a:off x="107504" y="1338420"/>
            <a:ext cx="1516331" cy="3221313"/>
            <a:chOff x="412650" y="1338420"/>
            <a:chExt cx="1516331" cy="3221313"/>
          </a:xfrm>
        </p:grpSpPr>
        <p:sp>
          <p:nvSpPr>
            <p:cNvPr id="191" name="Line 364"/>
            <p:cNvSpPr>
              <a:spLocks noChangeShapeType="1"/>
            </p:cNvSpPr>
            <p:nvPr/>
          </p:nvSpPr>
          <p:spPr bwMode="auto">
            <a:xfrm>
              <a:off x="1191957" y="1572401"/>
              <a:ext cx="0" cy="159614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192" name="Line 367"/>
            <p:cNvSpPr>
              <a:spLocks noChangeShapeType="1"/>
            </p:cNvSpPr>
            <p:nvPr/>
          </p:nvSpPr>
          <p:spPr bwMode="auto">
            <a:xfrm>
              <a:off x="784473" y="1739267"/>
              <a:ext cx="807768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193" name="Line 368"/>
            <p:cNvSpPr>
              <a:spLocks noChangeShapeType="1"/>
            </p:cNvSpPr>
            <p:nvPr/>
          </p:nvSpPr>
          <p:spPr bwMode="auto">
            <a:xfrm>
              <a:off x="785706" y="1732015"/>
              <a:ext cx="0" cy="16142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194" name="Line 369"/>
            <p:cNvSpPr>
              <a:spLocks noChangeShapeType="1"/>
            </p:cNvSpPr>
            <p:nvPr/>
          </p:nvSpPr>
          <p:spPr bwMode="auto">
            <a:xfrm>
              <a:off x="1595868" y="1732015"/>
              <a:ext cx="0" cy="16142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199" name="Line 381"/>
            <p:cNvSpPr>
              <a:spLocks noChangeShapeType="1"/>
            </p:cNvSpPr>
            <p:nvPr/>
          </p:nvSpPr>
          <p:spPr bwMode="auto">
            <a:xfrm>
              <a:off x="523284" y="3371688"/>
              <a:ext cx="0" cy="15417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201" name="Line 383"/>
            <p:cNvSpPr>
              <a:spLocks noChangeShapeType="1"/>
            </p:cNvSpPr>
            <p:nvPr/>
          </p:nvSpPr>
          <p:spPr bwMode="auto">
            <a:xfrm>
              <a:off x="788099" y="3362624"/>
              <a:ext cx="0" cy="163242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202" name="Line 384"/>
            <p:cNvSpPr>
              <a:spLocks noChangeShapeType="1"/>
            </p:cNvSpPr>
            <p:nvPr/>
          </p:nvSpPr>
          <p:spPr bwMode="auto">
            <a:xfrm flipV="1">
              <a:off x="1321279" y="3360810"/>
              <a:ext cx="511571" cy="180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203" name="Line 385"/>
            <p:cNvSpPr>
              <a:spLocks noChangeShapeType="1"/>
            </p:cNvSpPr>
            <p:nvPr/>
          </p:nvSpPr>
          <p:spPr bwMode="auto">
            <a:xfrm>
              <a:off x="1056542" y="3371688"/>
              <a:ext cx="0" cy="15417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204" name="Line 386"/>
            <p:cNvSpPr>
              <a:spLocks noChangeShapeType="1"/>
            </p:cNvSpPr>
            <p:nvPr/>
          </p:nvSpPr>
          <p:spPr bwMode="auto">
            <a:xfrm>
              <a:off x="1575597" y="3114132"/>
              <a:ext cx="0" cy="25030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205" name="Line 387"/>
            <p:cNvSpPr>
              <a:spLocks noChangeShapeType="1"/>
            </p:cNvSpPr>
            <p:nvPr/>
          </p:nvSpPr>
          <p:spPr bwMode="auto">
            <a:xfrm>
              <a:off x="1321357" y="3362624"/>
              <a:ext cx="0" cy="163242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206" name="Line 389"/>
            <p:cNvSpPr>
              <a:spLocks noChangeShapeType="1"/>
            </p:cNvSpPr>
            <p:nvPr/>
          </p:nvSpPr>
          <p:spPr bwMode="auto">
            <a:xfrm>
              <a:off x="1838291" y="3362624"/>
              <a:ext cx="0" cy="163242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207" name="Line 392"/>
            <p:cNvSpPr>
              <a:spLocks noChangeShapeType="1"/>
            </p:cNvSpPr>
            <p:nvPr/>
          </p:nvSpPr>
          <p:spPr bwMode="auto">
            <a:xfrm>
              <a:off x="1575289" y="3362624"/>
              <a:ext cx="0" cy="163242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209" name="Rectangle 320"/>
            <p:cNvSpPr>
              <a:spLocks noChangeArrowheads="1"/>
            </p:cNvSpPr>
            <p:nvPr/>
          </p:nvSpPr>
          <p:spPr bwMode="auto">
            <a:xfrm>
              <a:off x="677449" y="1338420"/>
              <a:ext cx="1021044" cy="233981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210" name="Rectangle 432"/>
            <p:cNvSpPr>
              <a:spLocks noChangeArrowheads="1"/>
            </p:cNvSpPr>
            <p:nvPr/>
          </p:nvSpPr>
          <p:spPr bwMode="auto">
            <a:xfrm>
              <a:off x="993830" y="1358707"/>
              <a:ext cx="70466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DNS</a:t>
              </a:r>
              <a:endParaRPr lang="zh-CN" altLang="en-US" sz="1000" b="1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211" name="组合 210"/>
            <p:cNvGrpSpPr/>
            <p:nvPr/>
          </p:nvGrpSpPr>
          <p:grpSpPr>
            <a:xfrm>
              <a:off x="665611" y="1893445"/>
              <a:ext cx="233981" cy="1217062"/>
              <a:chOff x="1641475" y="2270126"/>
              <a:chExt cx="204788" cy="1065213"/>
            </a:xfr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grpSpPr>
          <p:sp>
            <p:nvSpPr>
              <p:cNvPr id="363" name="Rectangle 323"/>
              <p:cNvSpPr>
                <a:spLocks noChangeArrowheads="1"/>
              </p:cNvSpPr>
              <p:nvPr/>
            </p:nvSpPr>
            <p:spPr bwMode="auto">
              <a:xfrm>
                <a:off x="1641475" y="2270126"/>
                <a:ext cx="204788" cy="1065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/>
              </a:p>
            </p:txBody>
          </p:sp>
          <p:sp>
            <p:nvSpPr>
              <p:cNvPr id="364" name="Rectangle 433"/>
              <p:cNvSpPr>
                <a:spLocks noChangeArrowheads="1"/>
              </p:cNvSpPr>
              <p:nvPr/>
            </p:nvSpPr>
            <p:spPr bwMode="auto">
              <a:xfrm>
                <a:off x="1693820" y="2430693"/>
                <a:ext cx="134688" cy="5612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0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域名服务器</a:t>
                </a:r>
                <a:endParaRPr lang="zh-CN" altLang="en-US" sz="1000" dirty="0"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grpSp>
          <p:nvGrpSpPr>
            <p:cNvPr id="212" name="组合 211"/>
            <p:cNvGrpSpPr/>
            <p:nvPr/>
          </p:nvGrpSpPr>
          <p:grpSpPr>
            <a:xfrm>
              <a:off x="1470785" y="1893444"/>
              <a:ext cx="233981" cy="1217062"/>
              <a:chOff x="2111375" y="2270126"/>
              <a:chExt cx="204788" cy="1065213"/>
            </a:xfr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grpSpPr>
          <p:sp>
            <p:nvSpPr>
              <p:cNvPr id="361" name="Rectangle 324"/>
              <p:cNvSpPr>
                <a:spLocks noChangeArrowheads="1"/>
              </p:cNvSpPr>
              <p:nvPr/>
            </p:nvSpPr>
            <p:spPr bwMode="auto">
              <a:xfrm>
                <a:off x="2111375" y="2270126"/>
                <a:ext cx="204788" cy="1065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/>
              </a:p>
            </p:txBody>
          </p:sp>
          <p:sp>
            <p:nvSpPr>
              <p:cNvPr id="362" name="Rectangle 434"/>
              <p:cNvSpPr>
                <a:spLocks noChangeArrowheads="1"/>
              </p:cNvSpPr>
              <p:nvPr/>
            </p:nvSpPr>
            <p:spPr bwMode="auto">
              <a:xfrm>
                <a:off x="2163720" y="2417861"/>
                <a:ext cx="134688" cy="78568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0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域名代理服务器</a:t>
                </a:r>
                <a:endParaRPr lang="zh-CN" altLang="en-US" sz="1000" dirty="0"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1729463" y="3522238"/>
              <a:ext cx="199518" cy="1037495"/>
              <a:chOff x="2697163" y="3695701"/>
              <a:chExt cx="174625" cy="908050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341" name="Rectangle 337"/>
              <p:cNvSpPr>
                <a:spLocks noChangeArrowheads="1"/>
              </p:cNvSpPr>
              <p:nvPr/>
            </p:nvSpPr>
            <p:spPr bwMode="auto">
              <a:xfrm>
                <a:off x="2697163" y="3695701"/>
                <a:ext cx="174625" cy="908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00"/>
              </a:p>
            </p:txBody>
          </p:sp>
          <p:sp>
            <p:nvSpPr>
              <p:cNvPr id="342" name="Rectangle 464"/>
              <p:cNvSpPr>
                <a:spLocks noChangeArrowheads="1"/>
              </p:cNvSpPr>
              <p:nvPr/>
            </p:nvSpPr>
            <p:spPr bwMode="auto">
              <a:xfrm>
                <a:off x="2753680" y="3780879"/>
                <a:ext cx="107751" cy="631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8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谷歌域名</a:t>
                </a:r>
                <a:r>
                  <a:rPr lang="en-US" altLang="zh-CN" sz="8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IPv6</a:t>
                </a:r>
                <a:r>
                  <a:rPr lang="zh-CN" altLang="en-US" sz="8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库</a:t>
                </a:r>
                <a:endParaRPr lang="zh-CN" altLang="en-US" sz="800" dirty="0"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grpSp>
          <p:nvGrpSpPr>
            <p:cNvPr id="235" name="组合 234"/>
            <p:cNvGrpSpPr/>
            <p:nvPr/>
          </p:nvGrpSpPr>
          <p:grpSpPr>
            <a:xfrm>
              <a:off x="1466461" y="3522238"/>
              <a:ext cx="199518" cy="1037495"/>
              <a:chOff x="2466975" y="3695701"/>
              <a:chExt cx="174625" cy="908050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339" name="Rectangle 336"/>
              <p:cNvSpPr>
                <a:spLocks noChangeArrowheads="1"/>
              </p:cNvSpPr>
              <p:nvPr/>
            </p:nvSpPr>
            <p:spPr bwMode="auto">
              <a:xfrm>
                <a:off x="2466975" y="3695701"/>
                <a:ext cx="174625" cy="908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00"/>
              </a:p>
            </p:txBody>
          </p:sp>
          <p:sp>
            <p:nvSpPr>
              <p:cNvPr id="340" name="Rectangle 465"/>
              <p:cNvSpPr>
                <a:spLocks noChangeArrowheads="1"/>
              </p:cNvSpPr>
              <p:nvPr/>
            </p:nvSpPr>
            <p:spPr bwMode="auto">
              <a:xfrm>
                <a:off x="2523492" y="3780879"/>
                <a:ext cx="107751" cy="7183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8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大规模分类域名库</a:t>
                </a:r>
                <a:endParaRPr lang="zh-CN" altLang="en-US" sz="800" dirty="0"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grpSp>
          <p:nvGrpSpPr>
            <p:cNvPr id="236" name="组合 235"/>
            <p:cNvGrpSpPr/>
            <p:nvPr/>
          </p:nvGrpSpPr>
          <p:grpSpPr>
            <a:xfrm>
              <a:off x="1203460" y="3522238"/>
              <a:ext cx="199518" cy="1037495"/>
              <a:chOff x="2236788" y="3695701"/>
              <a:chExt cx="174625" cy="908050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337" name="Rectangle 335"/>
              <p:cNvSpPr>
                <a:spLocks noChangeArrowheads="1"/>
              </p:cNvSpPr>
              <p:nvPr/>
            </p:nvSpPr>
            <p:spPr bwMode="auto">
              <a:xfrm>
                <a:off x="2236788" y="3695701"/>
                <a:ext cx="174625" cy="908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00"/>
              </a:p>
            </p:txBody>
          </p:sp>
          <p:sp>
            <p:nvSpPr>
              <p:cNvPr id="338" name="Rectangle 466"/>
              <p:cNvSpPr>
                <a:spLocks noChangeArrowheads="1"/>
              </p:cNvSpPr>
              <p:nvPr/>
            </p:nvSpPr>
            <p:spPr bwMode="auto">
              <a:xfrm>
                <a:off x="2293305" y="3780879"/>
                <a:ext cx="107751" cy="6285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8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自定义域名解析</a:t>
                </a:r>
                <a:endParaRPr lang="zh-CN" altLang="en-US" sz="800" dirty="0"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940458" y="3522234"/>
              <a:ext cx="199518" cy="1037494"/>
              <a:chOff x="2006600" y="3695701"/>
              <a:chExt cx="174625" cy="908050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335" name="Rectangle 334"/>
              <p:cNvSpPr>
                <a:spLocks noChangeArrowheads="1"/>
              </p:cNvSpPr>
              <p:nvPr/>
            </p:nvSpPr>
            <p:spPr bwMode="auto">
              <a:xfrm>
                <a:off x="2006600" y="3695701"/>
                <a:ext cx="174625" cy="908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00"/>
              </a:p>
            </p:txBody>
          </p:sp>
          <p:sp>
            <p:nvSpPr>
              <p:cNvPr id="336" name="Rectangle 467"/>
              <p:cNvSpPr>
                <a:spLocks noChangeArrowheads="1"/>
              </p:cNvSpPr>
              <p:nvPr/>
            </p:nvSpPr>
            <p:spPr bwMode="auto">
              <a:xfrm>
                <a:off x="2063117" y="3780879"/>
                <a:ext cx="107751" cy="6888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8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自动部署</a:t>
                </a:r>
                <a:r>
                  <a:rPr lang="en-US" altLang="zh-CN" sz="8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SSL</a:t>
                </a:r>
                <a:r>
                  <a:rPr lang="zh-CN" altLang="en-US" sz="8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证书</a:t>
                </a:r>
                <a:endParaRPr lang="zh-CN" altLang="en-US" sz="800" dirty="0"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grpSp>
          <p:nvGrpSpPr>
            <p:cNvPr id="238" name="组合 237"/>
            <p:cNvGrpSpPr/>
            <p:nvPr/>
          </p:nvGrpSpPr>
          <p:grpSpPr>
            <a:xfrm>
              <a:off x="677449" y="3522238"/>
              <a:ext cx="199517" cy="1037495"/>
              <a:chOff x="1776413" y="3695701"/>
              <a:chExt cx="174625" cy="908050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333" name="Rectangle 333"/>
              <p:cNvSpPr>
                <a:spLocks noChangeArrowheads="1"/>
              </p:cNvSpPr>
              <p:nvPr/>
            </p:nvSpPr>
            <p:spPr bwMode="auto">
              <a:xfrm>
                <a:off x="1776413" y="3695701"/>
                <a:ext cx="174625" cy="908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00"/>
              </a:p>
            </p:txBody>
          </p:sp>
          <p:sp>
            <p:nvSpPr>
              <p:cNvPr id="334" name="Rectangle 468"/>
              <p:cNvSpPr>
                <a:spLocks noChangeArrowheads="1"/>
              </p:cNvSpPr>
              <p:nvPr/>
            </p:nvSpPr>
            <p:spPr bwMode="auto">
              <a:xfrm>
                <a:off x="1832926" y="3780879"/>
                <a:ext cx="107752" cy="3591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8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静态域名</a:t>
                </a:r>
                <a:endParaRPr lang="zh-CN" altLang="en-US" sz="800" dirty="0"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grpSp>
          <p:nvGrpSpPr>
            <p:cNvPr id="239" name="组合 238"/>
            <p:cNvGrpSpPr/>
            <p:nvPr/>
          </p:nvGrpSpPr>
          <p:grpSpPr>
            <a:xfrm>
              <a:off x="412650" y="3522238"/>
              <a:ext cx="201334" cy="1037495"/>
              <a:chOff x="1544638" y="3695701"/>
              <a:chExt cx="176213" cy="908050"/>
            </a:xfr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331" name="Rectangle 332"/>
              <p:cNvSpPr>
                <a:spLocks noChangeArrowheads="1"/>
              </p:cNvSpPr>
              <p:nvPr/>
            </p:nvSpPr>
            <p:spPr bwMode="auto">
              <a:xfrm>
                <a:off x="1544638" y="3695701"/>
                <a:ext cx="176213" cy="908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00"/>
              </a:p>
            </p:txBody>
          </p:sp>
          <p:sp>
            <p:nvSpPr>
              <p:cNvPr id="332" name="Rectangle 469"/>
              <p:cNvSpPr>
                <a:spLocks noChangeArrowheads="1"/>
              </p:cNvSpPr>
              <p:nvPr/>
            </p:nvSpPr>
            <p:spPr bwMode="auto">
              <a:xfrm>
                <a:off x="1601934" y="3780879"/>
                <a:ext cx="107750" cy="6215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8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动态域名</a:t>
                </a:r>
                <a:r>
                  <a:rPr lang="en-US" altLang="zh-CN" sz="8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DDNS</a:t>
                </a:r>
                <a:endParaRPr lang="zh-CN" altLang="en-US" sz="800" dirty="0"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sp>
          <p:nvSpPr>
            <p:cNvPr id="242" name="Line 385"/>
            <p:cNvSpPr>
              <a:spLocks noChangeShapeType="1"/>
            </p:cNvSpPr>
            <p:nvPr/>
          </p:nvSpPr>
          <p:spPr bwMode="auto">
            <a:xfrm>
              <a:off x="788099" y="3106177"/>
              <a:ext cx="0" cy="41968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291" name="Line 384"/>
            <p:cNvSpPr>
              <a:spLocks noChangeShapeType="1"/>
            </p:cNvSpPr>
            <p:nvPr/>
          </p:nvSpPr>
          <p:spPr bwMode="auto">
            <a:xfrm flipV="1">
              <a:off x="521073" y="3373492"/>
              <a:ext cx="539020" cy="1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</p:grpSp>
      <p:sp>
        <p:nvSpPr>
          <p:cNvPr id="292" name="Line 367"/>
          <p:cNvSpPr>
            <a:spLocks noChangeShapeType="1"/>
          </p:cNvSpPr>
          <p:nvPr/>
        </p:nvSpPr>
        <p:spPr bwMode="auto">
          <a:xfrm flipV="1">
            <a:off x="2263370" y="1745929"/>
            <a:ext cx="940068" cy="6857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sp>
        <p:nvSpPr>
          <p:cNvPr id="367" name="Line 374"/>
          <p:cNvSpPr>
            <a:spLocks noChangeShapeType="1"/>
          </p:cNvSpPr>
          <p:nvPr/>
        </p:nvSpPr>
        <p:spPr bwMode="auto">
          <a:xfrm>
            <a:off x="4954312" y="3106176"/>
            <a:ext cx="0" cy="265511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grpSp>
        <p:nvGrpSpPr>
          <p:cNvPr id="185" name="组合 184"/>
          <p:cNvGrpSpPr/>
          <p:nvPr/>
        </p:nvGrpSpPr>
        <p:grpSpPr>
          <a:xfrm>
            <a:off x="6397566" y="779279"/>
            <a:ext cx="2422906" cy="347824"/>
            <a:chOff x="5891211" y="1784351"/>
            <a:chExt cx="1110496" cy="304427"/>
          </a:xfrm>
        </p:grpSpPr>
        <p:sp>
          <p:nvSpPr>
            <p:cNvPr id="186" name="Rectangle 322"/>
            <p:cNvSpPr>
              <a:spLocks noChangeArrowheads="1"/>
            </p:cNvSpPr>
            <p:nvPr/>
          </p:nvSpPr>
          <p:spPr bwMode="auto">
            <a:xfrm>
              <a:off x="5891211" y="1784351"/>
              <a:ext cx="1062038" cy="204788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/>
            </a:p>
          </p:txBody>
        </p:sp>
        <p:sp>
          <p:nvSpPr>
            <p:cNvPr id="200" name="Rectangle 431"/>
            <p:cNvSpPr>
              <a:spLocks noChangeArrowheads="1"/>
            </p:cNvSpPr>
            <p:nvPr/>
          </p:nvSpPr>
          <p:spPr bwMode="auto">
            <a:xfrm>
              <a:off x="5971066" y="1819401"/>
              <a:ext cx="1030641" cy="269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第三方功能、运营、</a:t>
              </a:r>
              <a:r>
                <a:rPr lang="en-US" altLang="zh-CN" sz="1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BS/CS</a:t>
              </a:r>
              <a:r>
                <a:rPr lang="zh-CN" altLang="en-US" sz="1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应用系统</a:t>
              </a:r>
              <a:endParaRPr lang="zh-CN" altLang="en-US" sz="1000" b="1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741556" y="410388"/>
            <a:ext cx="319513" cy="756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dirty="0">
                <a:ln/>
                <a:solidFill>
                  <a:schemeClr val="accent4"/>
                </a:solidFill>
              </a:rPr>
              <a:t>+</a:t>
            </a:r>
            <a:endParaRPr lang="zh-CN" altLang="en-US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21" name="标题 1"/>
          <p:cNvSpPr txBox="1">
            <a:spLocks/>
          </p:cNvSpPr>
          <p:nvPr/>
        </p:nvSpPr>
        <p:spPr>
          <a:xfrm>
            <a:off x="750023" y="116603"/>
            <a:ext cx="6032814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功能组成</a:t>
            </a:r>
          </a:p>
        </p:txBody>
      </p:sp>
      <p:grpSp>
        <p:nvGrpSpPr>
          <p:cNvPr id="289" name="组合 288">
            <a:extLst>
              <a:ext uri="{FF2B5EF4-FFF2-40B4-BE49-F238E27FC236}">
                <a16:creationId xmlns:a16="http://schemas.microsoft.com/office/drawing/2014/main" id="{1F33B889-9961-4E6C-A7CA-7FB36917322C}"/>
              </a:ext>
            </a:extLst>
          </p:cNvPr>
          <p:cNvGrpSpPr/>
          <p:nvPr/>
        </p:nvGrpSpPr>
        <p:grpSpPr>
          <a:xfrm>
            <a:off x="2292566" y="3522234"/>
            <a:ext cx="199518" cy="1037494"/>
            <a:chOff x="3387725" y="3695701"/>
            <a:chExt cx="174625" cy="90805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368" name="Rectangle 340">
              <a:extLst>
                <a:ext uri="{FF2B5EF4-FFF2-40B4-BE49-F238E27FC236}">
                  <a16:creationId xmlns:a16="http://schemas.microsoft.com/office/drawing/2014/main" id="{9BE1342E-64C4-4E51-B397-595FC1CEA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72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800"/>
            </a:p>
          </p:txBody>
        </p:sp>
        <p:sp>
          <p:nvSpPr>
            <p:cNvPr id="369" name="Rectangle 461">
              <a:extLst>
                <a:ext uri="{FF2B5EF4-FFF2-40B4-BE49-F238E27FC236}">
                  <a16:creationId xmlns:a16="http://schemas.microsoft.com/office/drawing/2014/main" id="{04EE644F-B30B-4AAF-A269-6DBA38AD1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242" y="3780879"/>
              <a:ext cx="107751" cy="5710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WebDAV</a:t>
              </a:r>
              <a:r>
                <a:rPr lang="zh-CN" altLang="en-US" sz="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服务</a:t>
              </a:r>
              <a:endParaRPr lang="zh-CN" altLang="en-US" sz="800" dirty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370" name="Line 395">
            <a:extLst>
              <a:ext uri="{FF2B5EF4-FFF2-40B4-BE49-F238E27FC236}">
                <a16:creationId xmlns:a16="http://schemas.microsoft.com/office/drawing/2014/main" id="{181338DC-EA50-44E4-9582-754E1A2783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0807" y="3363838"/>
            <a:ext cx="0" cy="163242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/>
          </a:p>
        </p:txBody>
      </p:sp>
      <p:pic>
        <p:nvPicPr>
          <p:cNvPr id="371" name="图片 370">
            <a:extLst>
              <a:ext uri="{FF2B5EF4-FFF2-40B4-BE49-F238E27FC236}">
                <a16:creationId xmlns:a16="http://schemas.microsoft.com/office/drawing/2014/main" id="{F7B7AE53-2929-4ECA-A857-C18A17757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0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标题 1"/>
          <p:cNvSpPr txBox="1">
            <a:spLocks/>
          </p:cNvSpPr>
          <p:nvPr/>
        </p:nvSpPr>
        <p:spPr>
          <a:xfrm>
            <a:off x="750023" y="116603"/>
            <a:ext cx="6198241" cy="27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中神通大地</a:t>
            </a:r>
            <a:r>
              <a:rPr lang="en-US" altLang="zh-CN" sz="16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EDR&amp;DNS&amp;URL&amp;VPN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云控管系统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产品类型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1" name="组合 370">
            <a:extLst>
              <a:ext uri="{FF2B5EF4-FFF2-40B4-BE49-F238E27FC236}">
                <a16:creationId xmlns:a16="http://schemas.microsoft.com/office/drawing/2014/main" id="{EA5D4A1C-0A47-496B-8669-B2954D409EEB}"/>
              </a:ext>
            </a:extLst>
          </p:cNvPr>
          <p:cNvGrpSpPr/>
          <p:nvPr/>
        </p:nvGrpSpPr>
        <p:grpSpPr>
          <a:xfrm>
            <a:off x="1115616" y="915566"/>
            <a:ext cx="6479914" cy="3809578"/>
            <a:chOff x="981499" y="1275606"/>
            <a:chExt cx="5429652" cy="3192123"/>
          </a:xfrm>
        </p:grpSpPr>
        <p:grpSp>
          <p:nvGrpSpPr>
            <p:cNvPr id="372" name="组合 371">
              <a:extLst>
                <a:ext uri="{FF2B5EF4-FFF2-40B4-BE49-F238E27FC236}">
                  <a16:creationId xmlns:a16="http://schemas.microsoft.com/office/drawing/2014/main" id="{6EE4081B-3C3A-48B3-B202-125B6D60F4AB}"/>
                </a:ext>
              </a:extLst>
            </p:cNvPr>
            <p:cNvGrpSpPr/>
            <p:nvPr/>
          </p:nvGrpSpPr>
          <p:grpSpPr>
            <a:xfrm>
              <a:off x="981499" y="1275606"/>
              <a:ext cx="1620180" cy="3192123"/>
              <a:chOff x="981499" y="1275606"/>
              <a:chExt cx="1620180" cy="3192123"/>
            </a:xfrm>
          </p:grpSpPr>
          <p:sp>
            <p:nvSpPr>
              <p:cNvPr id="391" name="Freeform 5">
                <a:extLst>
                  <a:ext uri="{FF2B5EF4-FFF2-40B4-BE49-F238E27FC236}">
                    <a16:creationId xmlns:a16="http://schemas.microsoft.com/office/drawing/2014/main" id="{C19709BD-C85D-4A12-9DB7-0A3BB20D9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499" y="1275606"/>
                <a:ext cx="1620180" cy="3192123"/>
              </a:xfrm>
              <a:custGeom>
                <a:avLst/>
                <a:gdLst/>
                <a:ahLst/>
                <a:cxnLst/>
                <a:rect l="l" t="t" r="r" b="b"/>
                <a:pathLst>
                  <a:path w="1620180" h="3192123">
                    <a:moveTo>
                      <a:pt x="175619" y="98"/>
                    </a:moveTo>
                    <a:cubicBezTo>
                      <a:pt x="189197" y="-316"/>
                      <a:pt x="203071" y="565"/>
                      <a:pt x="217047" y="2846"/>
                    </a:cubicBezTo>
                    <a:lnTo>
                      <a:pt x="1498868" y="213511"/>
                    </a:lnTo>
                    <a:cubicBezTo>
                      <a:pt x="1566467" y="224396"/>
                      <a:pt x="1620180" y="281064"/>
                      <a:pt x="1620180" y="346377"/>
                    </a:cubicBezTo>
                    <a:lnTo>
                      <a:pt x="1620180" y="792725"/>
                    </a:lnTo>
                    <a:lnTo>
                      <a:pt x="1620180" y="2187291"/>
                    </a:lnTo>
                    <a:lnTo>
                      <a:pt x="1620180" y="2633639"/>
                    </a:lnTo>
                    <a:cubicBezTo>
                      <a:pt x="1620180" y="2702473"/>
                      <a:pt x="1571582" y="2746975"/>
                      <a:pt x="1519330" y="2763944"/>
                    </a:cubicBezTo>
                    <a:lnTo>
                      <a:pt x="250299" y="3181111"/>
                    </a:lnTo>
                    <a:cubicBezTo>
                      <a:pt x="126428" y="3221771"/>
                      <a:pt x="0" y="3144613"/>
                      <a:pt x="0" y="3035439"/>
                    </a:cubicBezTo>
                    <a:lnTo>
                      <a:pt x="0" y="2589091"/>
                    </a:lnTo>
                    <a:lnTo>
                      <a:pt x="0" y="608633"/>
                    </a:lnTo>
                    <a:lnTo>
                      <a:pt x="0" y="162285"/>
                    </a:lnTo>
                    <a:cubicBezTo>
                      <a:pt x="0" y="69279"/>
                      <a:pt x="80571" y="2991"/>
                      <a:pt x="175619" y="98"/>
                    </a:cubicBezTo>
                    <a:close/>
                  </a:path>
                </a:pathLst>
              </a:custGeom>
              <a:solidFill>
                <a:srgbClr val="0E647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25">
                <a:extLst>
                  <a:ext uri="{FF2B5EF4-FFF2-40B4-BE49-F238E27FC236}">
                    <a16:creationId xmlns:a16="http://schemas.microsoft.com/office/drawing/2014/main" id="{4E831EB1-9DEA-4903-A022-1F9C65968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499" y="1678373"/>
                <a:ext cx="333384" cy="457093"/>
              </a:xfrm>
              <a:custGeom>
                <a:avLst/>
                <a:gdLst>
                  <a:gd name="T0" fmla="*/ 232 w 913"/>
                  <a:gd name="T1" fmla="*/ 1362 h 1362"/>
                  <a:gd name="T2" fmla="*/ 0 w 913"/>
                  <a:gd name="T3" fmla="*/ 1322 h 1362"/>
                  <a:gd name="T4" fmla="*/ 0 w 913"/>
                  <a:gd name="T5" fmla="*/ 40 h 1362"/>
                  <a:gd name="T6" fmla="*/ 232 w 913"/>
                  <a:gd name="T7" fmla="*/ 0 h 1362"/>
                  <a:gd name="T8" fmla="*/ 913 w 913"/>
                  <a:gd name="T9" fmla="*/ 681 h 1362"/>
                  <a:gd name="T10" fmla="*/ 232 w 913"/>
                  <a:gd name="T11" fmla="*/ 1362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3" h="1362">
                    <a:moveTo>
                      <a:pt x="232" y="1362"/>
                    </a:moveTo>
                    <a:cubicBezTo>
                      <a:pt x="150" y="1362"/>
                      <a:pt x="72" y="1348"/>
                      <a:pt x="0" y="1322"/>
                    </a:cubicBezTo>
                    <a:lnTo>
                      <a:pt x="0" y="40"/>
                    </a:lnTo>
                    <a:cubicBezTo>
                      <a:pt x="72" y="14"/>
                      <a:pt x="150" y="0"/>
                      <a:pt x="232" y="0"/>
                    </a:cubicBezTo>
                    <a:cubicBezTo>
                      <a:pt x="608" y="0"/>
                      <a:pt x="913" y="305"/>
                      <a:pt x="913" y="681"/>
                    </a:cubicBezTo>
                    <a:cubicBezTo>
                      <a:pt x="913" y="1057"/>
                      <a:pt x="608" y="1362"/>
                      <a:pt x="232" y="1362"/>
                    </a:cubicBezTo>
                    <a:close/>
                  </a:path>
                </a:pathLst>
              </a:custGeom>
              <a:solidFill>
                <a:srgbClr val="0E647C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矩形 392">
                <a:extLst>
                  <a:ext uri="{FF2B5EF4-FFF2-40B4-BE49-F238E27FC236}">
                    <a16:creationId xmlns:a16="http://schemas.microsoft.com/office/drawing/2014/main" id="{561283AD-300C-4228-A170-6B7AF1F07FF2}"/>
                  </a:ext>
                </a:extLst>
              </p:cNvPr>
              <p:cNvSpPr/>
              <p:nvPr/>
            </p:nvSpPr>
            <p:spPr>
              <a:xfrm>
                <a:off x="1014520" y="1783660"/>
                <a:ext cx="220934" cy="20631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-15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1</a:t>
                </a:r>
                <a:endParaRPr kumimoji="0" lang="zh-CN" altLang="en-US" sz="1600" b="1" i="0" u="none" strike="noStrike" kern="0" cap="none" spc="-15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94" name="TextBox 29">
                <a:extLst>
                  <a:ext uri="{FF2B5EF4-FFF2-40B4-BE49-F238E27FC236}">
                    <a16:creationId xmlns:a16="http://schemas.microsoft.com/office/drawing/2014/main" id="{22E5A5D6-C919-4018-BA36-F9EA58D2B763}"/>
                  </a:ext>
                </a:extLst>
              </p:cNvPr>
              <p:cNvSpPr txBox="1"/>
              <p:nvPr/>
            </p:nvSpPr>
            <p:spPr>
              <a:xfrm>
                <a:off x="1149734" y="2240998"/>
                <a:ext cx="1337351" cy="2023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just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Self-Hosting/Self-Managed VPS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服务器软件</a:t>
                </a: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/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租户个人面板</a:t>
                </a:r>
                <a:endParaRPr lang="en-US" altLang="zh-CN" sz="1000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171450" marR="0" lvl="0" indent="-171450" algn="just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DNS/DDNS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域名服务</a:t>
                </a:r>
                <a:endPara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171450" marR="0" lvl="0" indent="-171450" algn="just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真实</a:t>
                </a: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/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自签名</a:t>
                </a: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SSL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证书免费申请安装维护</a:t>
                </a:r>
                <a:endPara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171450" marR="0" lvl="0" indent="-171450" algn="just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WebDAV/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虚拟主机</a:t>
                </a: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/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反向代理</a:t>
                </a: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/SDN/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图床</a:t>
                </a: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/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短网址服务</a:t>
                </a:r>
                <a:endPara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171450" marR="0" lvl="0" indent="-171450" algn="just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IPv6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、</a:t>
                </a: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SSR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、代理、</a:t>
                </a: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VPN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接入软件</a:t>
                </a: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+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计费运营</a:t>
                </a:r>
                <a:endParaRPr lang="en-US" altLang="zh-CN" sz="1000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171450" marR="0" lvl="0" indent="-171450" algn="just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SD-WAN</a:t>
                </a:r>
                <a:endPara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… …</a:t>
                </a:r>
              </a:p>
            </p:txBody>
          </p:sp>
          <p:sp>
            <p:nvSpPr>
              <p:cNvPr id="395" name="TextBox 30">
                <a:extLst>
                  <a:ext uri="{FF2B5EF4-FFF2-40B4-BE49-F238E27FC236}">
                    <a16:creationId xmlns:a16="http://schemas.microsoft.com/office/drawing/2014/main" id="{2FE4B7B4-E98B-4DC9-9754-ACFA12C1CD2F}"/>
                  </a:ext>
                </a:extLst>
              </p:cNvPr>
              <p:cNvSpPr txBox="1"/>
              <p:nvPr/>
            </p:nvSpPr>
            <p:spPr>
              <a:xfrm>
                <a:off x="1264327" y="1750202"/>
                <a:ext cx="1337351" cy="257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400" b="1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IDC/ISP/IPv6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73" name="组合 372">
              <a:extLst>
                <a:ext uri="{FF2B5EF4-FFF2-40B4-BE49-F238E27FC236}">
                  <a16:creationId xmlns:a16="http://schemas.microsoft.com/office/drawing/2014/main" id="{B9BF6F2F-4CFB-4F9C-BF2D-5121FBF3C5C1}"/>
                </a:ext>
              </a:extLst>
            </p:cNvPr>
            <p:cNvGrpSpPr/>
            <p:nvPr/>
          </p:nvGrpSpPr>
          <p:grpSpPr>
            <a:xfrm>
              <a:off x="2886235" y="1275606"/>
              <a:ext cx="1620180" cy="3192123"/>
              <a:chOff x="2886235" y="1275606"/>
              <a:chExt cx="1620180" cy="3192123"/>
            </a:xfrm>
          </p:grpSpPr>
          <p:sp>
            <p:nvSpPr>
              <p:cNvPr id="386" name="Freeform 5">
                <a:extLst>
                  <a:ext uri="{FF2B5EF4-FFF2-40B4-BE49-F238E27FC236}">
                    <a16:creationId xmlns:a16="http://schemas.microsoft.com/office/drawing/2014/main" id="{6AB49548-9954-443D-B5B8-216C10782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235" y="1275606"/>
                <a:ext cx="1620180" cy="3192123"/>
              </a:xfrm>
              <a:custGeom>
                <a:avLst/>
                <a:gdLst/>
                <a:ahLst/>
                <a:cxnLst/>
                <a:rect l="l" t="t" r="r" b="b"/>
                <a:pathLst>
                  <a:path w="1620180" h="3192123">
                    <a:moveTo>
                      <a:pt x="175619" y="98"/>
                    </a:moveTo>
                    <a:cubicBezTo>
                      <a:pt x="189197" y="-316"/>
                      <a:pt x="203071" y="565"/>
                      <a:pt x="217047" y="2846"/>
                    </a:cubicBezTo>
                    <a:lnTo>
                      <a:pt x="1498868" y="213511"/>
                    </a:lnTo>
                    <a:cubicBezTo>
                      <a:pt x="1566467" y="224396"/>
                      <a:pt x="1620180" y="281064"/>
                      <a:pt x="1620180" y="346377"/>
                    </a:cubicBezTo>
                    <a:lnTo>
                      <a:pt x="1620180" y="792725"/>
                    </a:lnTo>
                    <a:lnTo>
                      <a:pt x="1620180" y="2187291"/>
                    </a:lnTo>
                    <a:lnTo>
                      <a:pt x="1620180" y="2633639"/>
                    </a:lnTo>
                    <a:cubicBezTo>
                      <a:pt x="1620180" y="2702473"/>
                      <a:pt x="1571582" y="2746975"/>
                      <a:pt x="1519330" y="2763944"/>
                    </a:cubicBezTo>
                    <a:lnTo>
                      <a:pt x="250299" y="3181111"/>
                    </a:lnTo>
                    <a:cubicBezTo>
                      <a:pt x="126428" y="3221771"/>
                      <a:pt x="0" y="3144613"/>
                      <a:pt x="0" y="3035439"/>
                    </a:cubicBezTo>
                    <a:lnTo>
                      <a:pt x="0" y="2589091"/>
                    </a:lnTo>
                    <a:lnTo>
                      <a:pt x="0" y="608633"/>
                    </a:lnTo>
                    <a:lnTo>
                      <a:pt x="0" y="162285"/>
                    </a:lnTo>
                    <a:cubicBezTo>
                      <a:pt x="0" y="69279"/>
                      <a:pt x="80571" y="2991"/>
                      <a:pt x="175619" y="98"/>
                    </a:cubicBezTo>
                    <a:close/>
                  </a:path>
                </a:pathLst>
              </a:custGeom>
              <a:solidFill>
                <a:srgbClr val="2DB2A4"/>
              </a:solidFill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25">
                <a:extLst>
                  <a:ext uri="{FF2B5EF4-FFF2-40B4-BE49-F238E27FC236}">
                    <a16:creationId xmlns:a16="http://schemas.microsoft.com/office/drawing/2014/main" id="{9910C775-3210-47F2-BDBA-8619C9255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235" y="1678373"/>
                <a:ext cx="333384" cy="457093"/>
              </a:xfrm>
              <a:custGeom>
                <a:avLst/>
                <a:gdLst>
                  <a:gd name="T0" fmla="*/ 232 w 913"/>
                  <a:gd name="T1" fmla="*/ 1362 h 1362"/>
                  <a:gd name="T2" fmla="*/ 0 w 913"/>
                  <a:gd name="T3" fmla="*/ 1322 h 1362"/>
                  <a:gd name="T4" fmla="*/ 0 w 913"/>
                  <a:gd name="T5" fmla="*/ 40 h 1362"/>
                  <a:gd name="T6" fmla="*/ 232 w 913"/>
                  <a:gd name="T7" fmla="*/ 0 h 1362"/>
                  <a:gd name="T8" fmla="*/ 913 w 913"/>
                  <a:gd name="T9" fmla="*/ 681 h 1362"/>
                  <a:gd name="T10" fmla="*/ 232 w 913"/>
                  <a:gd name="T11" fmla="*/ 1362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3" h="1362">
                    <a:moveTo>
                      <a:pt x="232" y="1362"/>
                    </a:moveTo>
                    <a:cubicBezTo>
                      <a:pt x="150" y="1362"/>
                      <a:pt x="72" y="1348"/>
                      <a:pt x="0" y="1322"/>
                    </a:cubicBezTo>
                    <a:lnTo>
                      <a:pt x="0" y="40"/>
                    </a:lnTo>
                    <a:cubicBezTo>
                      <a:pt x="72" y="14"/>
                      <a:pt x="150" y="0"/>
                      <a:pt x="232" y="0"/>
                    </a:cubicBezTo>
                    <a:cubicBezTo>
                      <a:pt x="608" y="0"/>
                      <a:pt x="913" y="305"/>
                      <a:pt x="913" y="681"/>
                    </a:cubicBezTo>
                    <a:cubicBezTo>
                      <a:pt x="913" y="1057"/>
                      <a:pt x="608" y="1362"/>
                      <a:pt x="232" y="1362"/>
                    </a:cubicBezTo>
                    <a:close/>
                  </a:path>
                </a:pathLst>
              </a:custGeom>
              <a:solidFill>
                <a:srgbClr val="2DB2A4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矩形 387">
                <a:extLst>
                  <a:ext uri="{FF2B5EF4-FFF2-40B4-BE49-F238E27FC236}">
                    <a16:creationId xmlns:a16="http://schemas.microsoft.com/office/drawing/2014/main" id="{7D967664-99B6-4605-9B25-E9BC8CFE098B}"/>
                  </a:ext>
                </a:extLst>
              </p:cNvPr>
              <p:cNvSpPr/>
              <p:nvPr/>
            </p:nvSpPr>
            <p:spPr>
              <a:xfrm>
                <a:off x="2919256" y="1783660"/>
                <a:ext cx="220934" cy="20631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-15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2</a:t>
                </a:r>
                <a:endParaRPr kumimoji="0" lang="zh-CN" altLang="en-US" sz="1600" b="1" i="0" u="none" strike="noStrike" kern="0" cap="none" spc="-15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9" name="TextBox 35">
                <a:extLst>
                  <a:ext uri="{FF2B5EF4-FFF2-40B4-BE49-F238E27FC236}">
                    <a16:creationId xmlns:a16="http://schemas.microsoft.com/office/drawing/2014/main" id="{3706A122-0C78-4A16-8F16-BA99F8445F3D}"/>
                  </a:ext>
                </a:extLst>
              </p:cNvPr>
              <p:cNvSpPr txBox="1"/>
              <p:nvPr/>
            </p:nvSpPr>
            <p:spPr>
              <a:xfrm>
                <a:off x="3063421" y="2240998"/>
                <a:ext cx="1417622" cy="1884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 fontAlgn="auto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sz="1000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VPN</a:t>
                </a:r>
                <a:r>
                  <a:rPr lang="zh-CN" altLang="en-US" sz="1000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远程接入及内网穿透安全网关</a:t>
                </a:r>
                <a:endParaRPr lang="en-US" altLang="zh-CN" sz="10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algn="just" fontAlgn="auto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zh-CN" altLang="en-US" sz="1000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上网行为管理安全网关、安全</a:t>
                </a:r>
                <a:r>
                  <a:rPr lang="en-US" altLang="zh-CN" sz="1000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WEB</a:t>
                </a:r>
                <a:r>
                  <a:rPr lang="zh-CN" altLang="en-US" sz="1000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网关</a:t>
                </a:r>
                <a:r>
                  <a:rPr lang="en-US" altLang="zh-CN" sz="1000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SWG</a:t>
                </a:r>
              </a:p>
              <a:p>
                <a:pPr marL="171450" indent="-171450" algn="just" fontAlgn="auto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sz="1000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SSO</a:t>
                </a:r>
                <a:r>
                  <a:rPr lang="zh-CN" altLang="en-US" sz="1000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身份认证、大数据挖掘、日志审计系统</a:t>
                </a:r>
                <a:endParaRPr lang="en-US" altLang="zh-CN" sz="10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algn="just" fontAlgn="auto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sz="1000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DNS</a:t>
                </a:r>
                <a:r>
                  <a:rPr lang="zh-CN" altLang="en-US" sz="1000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防火墙、蜜罐、网络空间测绘</a:t>
                </a:r>
                <a:endParaRPr lang="en-US" altLang="zh-CN" sz="10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171450" marR="0" lvl="0" indent="-171450" algn="just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altLang="zh-CN" sz="1000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HTTP/HTTPS/SSH/Socks</a:t>
                </a:r>
                <a:r>
                  <a:rPr lang="zh-CN" altLang="en-US" sz="1000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代理服务</a:t>
                </a:r>
                <a:endParaRPr lang="en-US" altLang="zh-CN" sz="10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171450" marR="0" lvl="0" indent="-171450" algn="just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altLang="zh-CN" sz="1000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CIFS/NFS/SFTP/WebDAV/</a:t>
                </a:r>
                <a:r>
                  <a:rPr lang="zh-CN" altLang="en-US" sz="1000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网盘备份服务</a:t>
                </a:r>
                <a:endPara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… …</a:t>
                </a:r>
              </a:p>
            </p:txBody>
          </p:sp>
          <p:sp>
            <p:nvSpPr>
              <p:cNvPr id="390" name="TextBox 36">
                <a:extLst>
                  <a:ext uri="{FF2B5EF4-FFF2-40B4-BE49-F238E27FC236}">
                    <a16:creationId xmlns:a16="http://schemas.microsoft.com/office/drawing/2014/main" id="{ED59852A-041A-4DAB-B3D7-BB5E69645FE9}"/>
                  </a:ext>
                </a:extLst>
              </p:cNvPr>
              <p:cNvSpPr txBox="1"/>
              <p:nvPr/>
            </p:nvSpPr>
            <p:spPr>
              <a:xfrm>
                <a:off x="3169065" y="1750202"/>
                <a:ext cx="1337350" cy="257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400" b="1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网络安全及存储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74" name="组合 373">
              <a:extLst>
                <a:ext uri="{FF2B5EF4-FFF2-40B4-BE49-F238E27FC236}">
                  <a16:creationId xmlns:a16="http://schemas.microsoft.com/office/drawing/2014/main" id="{56AD3158-091B-4035-9A88-CBDB8C8A2381}"/>
                </a:ext>
              </a:extLst>
            </p:cNvPr>
            <p:cNvGrpSpPr/>
            <p:nvPr/>
          </p:nvGrpSpPr>
          <p:grpSpPr>
            <a:xfrm>
              <a:off x="4790971" y="1275606"/>
              <a:ext cx="1620180" cy="3192123"/>
              <a:chOff x="4790971" y="1275606"/>
              <a:chExt cx="1620180" cy="3192123"/>
            </a:xfrm>
          </p:grpSpPr>
          <p:sp>
            <p:nvSpPr>
              <p:cNvPr id="381" name="Freeform 5">
                <a:extLst>
                  <a:ext uri="{FF2B5EF4-FFF2-40B4-BE49-F238E27FC236}">
                    <a16:creationId xmlns:a16="http://schemas.microsoft.com/office/drawing/2014/main" id="{6F0C52A4-B9FB-4F83-976C-D96D4E991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971" y="1275606"/>
                <a:ext cx="1620180" cy="3192123"/>
              </a:xfrm>
              <a:custGeom>
                <a:avLst/>
                <a:gdLst/>
                <a:ahLst/>
                <a:cxnLst/>
                <a:rect l="l" t="t" r="r" b="b"/>
                <a:pathLst>
                  <a:path w="1620180" h="3192123">
                    <a:moveTo>
                      <a:pt x="175619" y="98"/>
                    </a:moveTo>
                    <a:cubicBezTo>
                      <a:pt x="189197" y="-316"/>
                      <a:pt x="203071" y="565"/>
                      <a:pt x="217047" y="2846"/>
                    </a:cubicBezTo>
                    <a:lnTo>
                      <a:pt x="1498868" y="213511"/>
                    </a:lnTo>
                    <a:cubicBezTo>
                      <a:pt x="1566467" y="224396"/>
                      <a:pt x="1620180" y="281064"/>
                      <a:pt x="1620180" y="346377"/>
                    </a:cubicBezTo>
                    <a:lnTo>
                      <a:pt x="1620180" y="792725"/>
                    </a:lnTo>
                    <a:lnTo>
                      <a:pt x="1620180" y="2187291"/>
                    </a:lnTo>
                    <a:lnTo>
                      <a:pt x="1620180" y="2633639"/>
                    </a:lnTo>
                    <a:cubicBezTo>
                      <a:pt x="1620180" y="2702473"/>
                      <a:pt x="1571582" y="2746975"/>
                      <a:pt x="1519330" y="2763944"/>
                    </a:cubicBezTo>
                    <a:lnTo>
                      <a:pt x="250299" y="3181111"/>
                    </a:lnTo>
                    <a:cubicBezTo>
                      <a:pt x="126428" y="3221771"/>
                      <a:pt x="0" y="3144613"/>
                      <a:pt x="0" y="3035439"/>
                    </a:cubicBezTo>
                    <a:lnTo>
                      <a:pt x="0" y="2589091"/>
                    </a:lnTo>
                    <a:lnTo>
                      <a:pt x="0" y="608633"/>
                    </a:lnTo>
                    <a:lnTo>
                      <a:pt x="0" y="162285"/>
                    </a:lnTo>
                    <a:cubicBezTo>
                      <a:pt x="0" y="69279"/>
                      <a:pt x="80571" y="2991"/>
                      <a:pt x="175619" y="98"/>
                    </a:cubicBezTo>
                    <a:close/>
                  </a:path>
                </a:pathLst>
              </a:custGeom>
              <a:solidFill>
                <a:srgbClr val="F87A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25">
                <a:extLst>
                  <a:ext uri="{FF2B5EF4-FFF2-40B4-BE49-F238E27FC236}">
                    <a16:creationId xmlns:a16="http://schemas.microsoft.com/office/drawing/2014/main" id="{3E19D301-33C4-4F38-911E-F0484BF32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971" y="1678373"/>
                <a:ext cx="333384" cy="457093"/>
              </a:xfrm>
              <a:custGeom>
                <a:avLst/>
                <a:gdLst>
                  <a:gd name="T0" fmla="*/ 232 w 913"/>
                  <a:gd name="T1" fmla="*/ 1362 h 1362"/>
                  <a:gd name="T2" fmla="*/ 0 w 913"/>
                  <a:gd name="T3" fmla="*/ 1322 h 1362"/>
                  <a:gd name="T4" fmla="*/ 0 w 913"/>
                  <a:gd name="T5" fmla="*/ 40 h 1362"/>
                  <a:gd name="T6" fmla="*/ 232 w 913"/>
                  <a:gd name="T7" fmla="*/ 0 h 1362"/>
                  <a:gd name="T8" fmla="*/ 913 w 913"/>
                  <a:gd name="T9" fmla="*/ 681 h 1362"/>
                  <a:gd name="T10" fmla="*/ 232 w 913"/>
                  <a:gd name="T11" fmla="*/ 1362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3" h="1362">
                    <a:moveTo>
                      <a:pt x="232" y="1362"/>
                    </a:moveTo>
                    <a:cubicBezTo>
                      <a:pt x="150" y="1362"/>
                      <a:pt x="72" y="1348"/>
                      <a:pt x="0" y="1322"/>
                    </a:cubicBezTo>
                    <a:lnTo>
                      <a:pt x="0" y="40"/>
                    </a:lnTo>
                    <a:cubicBezTo>
                      <a:pt x="72" y="14"/>
                      <a:pt x="150" y="0"/>
                      <a:pt x="232" y="0"/>
                    </a:cubicBezTo>
                    <a:cubicBezTo>
                      <a:pt x="608" y="0"/>
                      <a:pt x="913" y="305"/>
                      <a:pt x="913" y="681"/>
                    </a:cubicBezTo>
                    <a:cubicBezTo>
                      <a:pt x="913" y="1057"/>
                      <a:pt x="608" y="1362"/>
                      <a:pt x="232" y="1362"/>
                    </a:cubicBezTo>
                    <a:close/>
                  </a:path>
                </a:pathLst>
              </a:custGeom>
              <a:solidFill>
                <a:srgbClr val="F87A08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矩形 382">
                <a:extLst>
                  <a:ext uri="{FF2B5EF4-FFF2-40B4-BE49-F238E27FC236}">
                    <a16:creationId xmlns:a16="http://schemas.microsoft.com/office/drawing/2014/main" id="{B980745C-72B5-4669-B6E4-602590CEDD84}"/>
                  </a:ext>
                </a:extLst>
              </p:cNvPr>
              <p:cNvSpPr/>
              <p:nvPr/>
            </p:nvSpPr>
            <p:spPr>
              <a:xfrm>
                <a:off x="4823992" y="1783660"/>
                <a:ext cx="220934" cy="20631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-15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3</a:t>
                </a:r>
                <a:endParaRPr kumimoji="0" lang="zh-CN" altLang="en-US" sz="1600" b="1" i="0" u="none" strike="noStrike" kern="0" cap="none" spc="-15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4" name="TextBox 41">
                <a:extLst>
                  <a:ext uri="{FF2B5EF4-FFF2-40B4-BE49-F238E27FC236}">
                    <a16:creationId xmlns:a16="http://schemas.microsoft.com/office/drawing/2014/main" id="{6D744EE0-4713-4118-80AE-1D5DEA68581E}"/>
                  </a:ext>
                </a:extLst>
              </p:cNvPr>
              <p:cNvSpPr txBox="1"/>
              <p:nvPr/>
            </p:nvSpPr>
            <p:spPr>
              <a:xfrm>
                <a:off x="4965975" y="2240999"/>
                <a:ext cx="1445176" cy="216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EDR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（</a:t>
                </a: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Endpoint Detection and Response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）安全防护</a:t>
                </a:r>
                <a:endParaRPr lang="en-US" altLang="zh-CN" sz="1000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171450" marR="0" lvl="0" indent="-171450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云接入安全网关 </a:t>
                </a: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Cloud Access Security Gateway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（</a:t>
                </a: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CASG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）</a:t>
                </a:r>
              </a:p>
              <a:p>
                <a:pPr marL="171450" marR="0" lvl="0" indent="-171450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安全接入服务边缘 </a:t>
                </a: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Secure Access Service Edge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（</a:t>
                </a: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SASE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）</a:t>
                </a:r>
              </a:p>
              <a:p>
                <a:pPr marL="171450" marR="0" lvl="0" indent="-171450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软件定义边界 </a:t>
                </a: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Software Defined Perimeter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（</a:t>
                </a:r>
                <a:r>
                  <a:rPr lang="en-US" altLang="zh-CN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SDP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）</a:t>
                </a:r>
                <a:endParaRPr lang="en-US" altLang="zh-CN" sz="1000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171450" marR="0" lvl="0" indent="-171450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云原生存储</a:t>
                </a:r>
                <a:endParaRPr lang="en-US" altLang="zh-CN" sz="1000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171450" marR="0" lvl="0" indent="-171450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云</a:t>
                </a:r>
                <a:r>
                  <a:rPr lang="zh-CN" altLang="en-US" sz="10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原生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视频</a:t>
                </a:r>
                <a:endPara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… …</a:t>
                </a:r>
              </a:p>
            </p:txBody>
          </p:sp>
          <p:sp>
            <p:nvSpPr>
              <p:cNvPr id="385" name="TextBox 42">
                <a:extLst>
                  <a:ext uri="{FF2B5EF4-FFF2-40B4-BE49-F238E27FC236}">
                    <a16:creationId xmlns:a16="http://schemas.microsoft.com/office/drawing/2014/main" id="{3DC679BE-1AEE-468F-BAE1-9988AC47D956}"/>
                  </a:ext>
                </a:extLst>
              </p:cNvPr>
              <p:cNvSpPr txBox="1"/>
              <p:nvPr/>
            </p:nvSpPr>
            <p:spPr>
              <a:xfrm>
                <a:off x="5073801" y="1750202"/>
                <a:ext cx="1337350" cy="257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400" b="1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虚拟化云安全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F8F2EEF-4BAF-4DB1-8967-882AB2C46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" y="65818"/>
            <a:ext cx="805099" cy="4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163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222222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17166</TotalTime>
  <Words>17330</Words>
  <Application>Microsoft Office PowerPoint</Application>
  <PresentationFormat>全屏显示(16:9)</PresentationFormat>
  <Paragraphs>862</Paragraphs>
  <Slides>62</Slides>
  <Notes>61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77" baseType="lpstr">
      <vt:lpstr>@仿宋_GB2312</vt:lpstr>
      <vt:lpstr>Helvetica Neue</vt:lpstr>
      <vt:lpstr>等线</vt:lpstr>
      <vt:lpstr>宋体</vt:lpstr>
      <vt:lpstr>微软雅黑</vt:lpstr>
      <vt:lpstr>微软雅黑</vt:lpstr>
      <vt:lpstr>Arial</vt:lpstr>
      <vt:lpstr>Calibri</vt:lpstr>
      <vt:lpstr>Calibri Light</vt:lpstr>
      <vt:lpstr>Helvetica</vt:lpstr>
      <vt:lpstr>Tahoma</vt:lpstr>
      <vt:lpstr>Wingdings</vt:lpstr>
      <vt:lpstr>Office 主题​​</vt:lpstr>
      <vt:lpstr>Office Theme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中神通大地EDR&amp;DNS&amp;URL&amp;VPN云控管系统-简介</dc:title>
  <dc:creator>武汉中神通信息技术有限公司</dc:creator>
  <cp:keywords>www.trustcomputing.com.cn</cp:keywords>
  <cp:lastModifiedBy>nvme</cp:lastModifiedBy>
  <cp:revision>1076</cp:revision>
  <dcterms:created xsi:type="dcterms:W3CDTF">2015-04-24T01:01:13Z</dcterms:created>
  <dcterms:modified xsi:type="dcterms:W3CDTF">2024-01-26T03:42:46Z</dcterms:modified>
</cp:coreProperties>
</file>